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Layouts/slideLayout13.xml" ContentType="application/vnd.openxmlformats-officedocument.presentationml.slideLayout+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2"/>
  </p:notesMasterIdLst>
  <p:handoutMasterIdLst>
    <p:handoutMasterId r:id="rId73"/>
  </p:handoutMasterIdLst>
  <p:sldIdLst>
    <p:sldId id="285" r:id="rId5"/>
    <p:sldId id="319" r:id="rId6"/>
    <p:sldId id="282" r:id="rId7"/>
    <p:sldId id="261" r:id="rId8"/>
    <p:sldId id="331" r:id="rId9"/>
    <p:sldId id="387" r:id="rId10"/>
    <p:sldId id="317" r:id="rId11"/>
    <p:sldId id="263" r:id="rId12"/>
    <p:sldId id="264" r:id="rId13"/>
    <p:sldId id="338" r:id="rId14"/>
    <p:sldId id="339" r:id="rId15"/>
    <p:sldId id="341" r:id="rId16"/>
    <p:sldId id="388" r:id="rId17"/>
    <p:sldId id="286" r:id="rId18"/>
    <p:sldId id="311" r:id="rId19"/>
    <p:sldId id="312" r:id="rId20"/>
    <p:sldId id="313" r:id="rId21"/>
    <p:sldId id="358" r:id="rId22"/>
    <p:sldId id="327" r:id="rId23"/>
    <p:sldId id="305" r:id="rId24"/>
    <p:sldId id="284" r:id="rId25"/>
    <p:sldId id="302" r:id="rId26"/>
    <p:sldId id="344" r:id="rId27"/>
    <p:sldId id="296" r:id="rId28"/>
    <p:sldId id="294" r:id="rId29"/>
    <p:sldId id="345" r:id="rId30"/>
    <p:sldId id="304" r:id="rId31"/>
    <p:sldId id="290" r:id="rId32"/>
    <p:sldId id="381" r:id="rId33"/>
    <p:sldId id="299" r:id="rId34"/>
    <p:sldId id="300" r:id="rId35"/>
    <p:sldId id="301" r:id="rId36"/>
    <p:sldId id="382" r:id="rId37"/>
    <p:sldId id="314" r:id="rId38"/>
    <p:sldId id="295" r:id="rId39"/>
    <p:sldId id="315" r:id="rId40"/>
    <p:sldId id="258" r:id="rId41"/>
    <p:sldId id="291" r:id="rId42"/>
    <p:sldId id="370" r:id="rId43"/>
    <p:sldId id="354" r:id="rId44"/>
    <p:sldId id="371" r:id="rId45"/>
    <p:sldId id="355" r:id="rId46"/>
    <p:sldId id="372" r:id="rId47"/>
    <p:sldId id="373" r:id="rId48"/>
    <p:sldId id="374" r:id="rId49"/>
    <p:sldId id="375" r:id="rId50"/>
    <p:sldId id="376" r:id="rId51"/>
    <p:sldId id="257" r:id="rId52"/>
    <p:sldId id="377" r:id="rId53"/>
    <p:sldId id="378" r:id="rId54"/>
    <p:sldId id="357" r:id="rId55"/>
    <p:sldId id="379" r:id="rId56"/>
    <p:sldId id="380" r:id="rId57"/>
    <p:sldId id="383" r:id="rId58"/>
    <p:sldId id="292" r:id="rId59"/>
    <p:sldId id="389" r:id="rId60"/>
    <p:sldId id="275" r:id="rId61"/>
    <p:sldId id="347" r:id="rId62"/>
    <p:sldId id="274" r:id="rId63"/>
    <p:sldId id="348" r:id="rId64"/>
    <p:sldId id="280" r:id="rId65"/>
    <p:sldId id="349" r:id="rId66"/>
    <p:sldId id="350" r:id="rId67"/>
    <p:sldId id="332" r:id="rId68"/>
    <p:sldId id="352" r:id="rId69"/>
    <p:sldId id="278" r:id="rId70"/>
    <p:sldId id="273"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2" autoAdjust="0"/>
    <p:restoredTop sz="94607" autoAdjust="0"/>
  </p:normalViewPr>
  <p:slideViewPr>
    <p:cSldViewPr snapToGrid="0">
      <p:cViewPr varScale="1">
        <p:scale>
          <a:sx n="67" d="100"/>
          <a:sy n="67" d="100"/>
        </p:scale>
        <p:origin x="604" y="44"/>
      </p:cViewPr>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11/19/2020</a:t>
            </a:fld>
            <a:endParaRPr lang="en-US" dirty="0"/>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11/19/2020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a:t>
            </a:fld>
            <a:endParaRPr lang="en-US" noProof="0" dirty="0"/>
          </a:p>
        </p:txBody>
      </p:sp>
    </p:spTree>
    <p:extLst>
      <p:ext uri="{BB962C8B-B14F-4D97-AF65-F5344CB8AC3E}">
        <p14:creationId xmlns:p14="http://schemas.microsoft.com/office/powerpoint/2010/main" val="783391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an Ohio vendor has a Supplier record in OAKS, (OH|ID, roles designated &amp; EFT info) online invoices can be submitted to the State of Ohio through a specified agency. This process allows for overnight processing within OAKS and allows for existing policies in approval of vouchers. </a:t>
            </a:r>
          </a:p>
        </p:txBody>
      </p:sp>
      <p:sp>
        <p:nvSpPr>
          <p:cNvPr id="4" name="Slide Number Placeholder 3"/>
          <p:cNvSpPr>
            <a:spLocks noGrp="1"/>
          </p:cNvSpPr>
          <p:nvPr>
            <p:ph type="sldNum" sz="quarter" idx="5"/>
          </p:nvPr>
        </p:nvSpPr>
        <p:spPr/>
        <p:txBody>
          <a:bodyPr/>
          <a:lstStyle/>
          <a:p>
            <a:fld id="{F5DD11F3-A9ED-484A-B8F1-BF4300730A7F}" type="slidenum">
              <a:rPr lang="en-US" smtClean="0"/>
              <a:t>17</a:t>
            </a:fld>
            <a:endParaRPr lang="en-US"/>
          </a:p>
        </p:txBody>
      </p:sp>
    </p:spTree>
    <p:extLst>
      <p:ext uri="{BB962C8B-B14F-4D97-AF65-F5344CB8AC3E}">
        <p14:creationId xmlns:p14="http://schemas.microsoft.com/office/powerpoint/2010/main" val="3557696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E-Settlements is a straightforward solution but its functional dependency on other systems can be a barrier to adoption.  Research indicated systemic challenges in the States core Supplier record set-up in OAKS lead to a confusing, disjointed experience to complete with the Supplier Portal. </a:t>
            </a:r>
          </a:p>
        </p:txBody>
      </p:sp>
      <p:sp>
        <p:nvSpPr>
          <p:cNvPr id="4" name="Slide Number Placeholder 3"/>
          <p:cNvSpPr>
            <a:spLocks noGrp="1"/>
          </p:cNvSpPr>
          <p:nvPr>
            <p:ph type="sldNum" sz="quarter" idx="5"/>
          </p:nvPr>
        </p:nvSpPr>
        <p:spPr/>
        <p:txBody>
          <a:bodyPr/>
          <a:lstStyle/>
          <a:p>
            <a:fld id="{F5DD11F3-A9ED-484A-B8F1-BF4300730A7F}" type="slidenum">
              <a:rPr lang="en-US" smtClean="0"/>
              <a:t>35</a:t>
            </a:fld>
            <a:endParaRPr lang="en-US"/>
          </a:p>
        </p:txBody>
      </p:sp>
    </p:spTree>
    <p:extLst>
      <p:ext uri="{BB962C8B-B14F-4D97-AF65-F5344CB8AC3E}">
        <p14:creationId xmlns:p14="http://schemas.microsoft.com/office/powerpoint/2010/main" val="392997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XML solutions. With these sol</a:t>
            </a:r>
          </a:p>
        </p:txBody>
      </p:sp>
      <p:sp>
        <p:nvSpPr>
          <p:cNvPr id="4" name="Slide Number Placeholder 3"/>
          <p:cNvSpPr>
            <a:spLocks noGrp="1"/>
          </p:cNvSpPr>
          <p:nvPr>
            <p:ph type="sldNum" sz="quarter" idx="5"/>
          </p:nvPr>
        </p:nvSpPr>
        <p:spPr/>
        <p:txBody>
          <a:bodyPr/>
          <a:lstStyle/>
          <a:p>
            <a:fld id="{F5DD11F3-A9ED-484A-B8F1-BF4300730A7F}" type="slidenum">
              <a:rPr lang="en-US" smtClean="0"/>
              <a:t>36</a:t>
            </a:fld>
            <a:endParaRPr lang="en-US"/>
          </a:p>
        </p:txBody>
      </p:sp>
    </p:spTree>
    <p:extLst>
      <p:ext uri="{BB962C8B-B14F-4D97-AF65-F5344CB8AC3E}">
        <p14:creationId xmlns:p14="http://schemas.microsoft.com/office/powerpoint/2010/main" val="1005509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15588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 size is small and both platforms are in the beginning of production, which is not ideal for surveys, however  they can be a major learning tool to identify issues in the earlier phases.   </a:t>
            </a:r>
          </a:p>
        </p:txBody>
      </p:sp>
      <p:sp>
        <p:nvSpPr>
          <p:cNvPr id="4" name="Slide Number Placeholder 3"/>
          <p:cNvSpPr>
            <a:spLocks noGrp="1"/>
          </p:cNvSpPr>
          <p:nvPr>
            <p:ph type="sldNum" sz="quarter" idx="5"/>
          </p:nvPr>
        </p:nvSpPr>
        <p:spPr/>
        <p:txBody>
          <a:bodyPr/>
          <a:lstStyle/>
          <a:p>
            <a:fld id="{F5DD11F3-A9ED-484A-B8F1-BF4300730A7F}" type="slidenum">
              <a:rPr lang="en-US" smtClean="0"/>
              <a:t>57</a:t>
            </a:fld>
            <a:endParaRPr lang="en-US"/>
          </a:p>
        </p:txBody>
      </p:sp>
    </p:spTree>
    <p:extLst>
      <p:ext uri="{BB962C8B-B14F-4D97-AF65-F5344CB8AC3E}">
        <p14:creationId xmlns:p14="http://schemas.microsoft.com/office/powerpoint/2010/main" val="601646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further vendor feedback, we can possibly identify which platform may be better recommendation for future use. </a:t>
            </a:r>
          </a:p>
        </p:txBody>
      </p:sp>
      <p:sp>
        <p:nvSpPr>
          <p:cNvPr id="4" name="Slide Number Placeholder 3"/>
          <p:cNvSpPr>
            <a:spLocks noGrp="1"/>
          </p:cNvSpPr>
          <p:nvPr>
            <p:ph type="sldNum" sz="quarter" idx="5"/>
          </p:nvPr>
        </p:nvSpPr>
        <p:spPr/>
        <p:txBody>
          <a:bodyPr/>
          <a:lstStyle/>
          <a:p>
            <a:fld id="{F5DD11F3-A9ED-484A-B8F1-BF4300730A7F}" type="slidenum">
              <a:rPr lang="en-US" smtClean="0"/>
              <a:t>58</a:t>
            </a:fld>
            <a:endParaRPr lang="en-US"/>
          </a:p>
        </p:txBody>
      </p:sp>
    </p:spTree>
    <p:extLst>
      <p:ext uri="{BB962C8B-B14F-4D97-AF65-F5344CB8AC3E}">
        <p14:creationId xmlns:p14="http://schemas.microsoft.com/office/powerpoint/2010/main" val="379271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conduct more surveys? Do we contact them by phone or email?</a:t>
            </a:r>
          </a:p>
        </p:txBody>
      </p:sp>
      <p:sp>
        <p:nvSpPr>
          <p:cNvPr id="4" name="Slide Number Placeholder 3"/>
          <p:cNvSpPr>
            <a:spLocks noGrp="1"/>
          </p:cNvSpPr>
          <p:nvPr>
            <p:ph type="sldNum" sz="quarter" idx="5"/>
          </p:nvPr>
        </p:nvSpPr>
        <p:spPr/>
        <p:txBody>
          <a:bodyPr/>
          <a:lstStyle/>
          <a:p>
            <a:fld id="{F5DD11F3-A9ED-484A-B8F1-BF4300730A7F}" type="slidenum">
              <a:rPr lang="en-US" smtClean="0"/>
              <a:t>59</a:t>
            </a:fld>
            <a:endParaRPr lang="en-US"/>
          </a:p>
        </p:txBody>
      </p:sp>
    </p:spTree>
    <p:extLst>
      <p:ext uri="{BB962C8B-B14F-4D97-AF65-F5344CB8AC3E}">
        <p14:creationId xmlns:p14="http://schemas.microsoft.com/office/powerpoint/2010/main" val="1947023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some point, a decision will need to be made to discontinue one of these platforms and transfer all efforts towards one selection. When will that happen and when will be the deadline for the decision?</a:t>
            </a:r>
          </a:p>
          <a:p>
            <a:endParaRPr lang="en-US" dirty="0"/>
          </a:p>
        </p:txBody>
      </p:sp>
      <p:sp>
        <p:nvSpPr>
          <p:cNvPr id="4" name="Slide Number Placeholder 3"/>
          <p:cNvSpPr>
            <a:spLocks noGrp="1"/>
          </p:cNvSpPr>
          <p:nvPr>
            <p:ph type="sldNum" sz="quarter" idx="5"/>
          </p:nvPr>
        </p:nvSpPr>
        <p:spPr/>
        <p:txBody>
          <a:bodyPr/>
          <a:lstStyle/>
          <a:p>
            <a:fld id="{F5DD11F3-A9ED-484A-B8F1-BF4300730A7F}" type="slidenum">
              <a:rPr lang="en-US" smtClean="0"/>
              <a:t>60</a:t>
            </a:fld>
            <a:endParaRPr lang="en-US"/>
          </a:p>
        </p:txBody>
      </p:sp>
    </p:spTree>
    <p:extLst>
      <p:ext uri="{BB962C8B-B14F-4D97-AF65-F5344CB8AC3E}">
        <p14:creationId xmlns:p14="http://schemas.microsoft.com/office/powerpoint/2010/main" val="213694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D11F3-A9ED-484A-B8F1-BF4300730A7F}" type="slidenum">
              <a:rPr lang="en-US" smtClean="0"/>
              <a:t>61</a:t>
            </a:fld>
            <a:endParaRPr lang="en-US"/>
          </a:p>
        </p:txBody>
      </p:sp>
    </p:spTree>
    <p:extLst>
      <p:ext uri="{BB962C8B-B14F-4D97-AF65-F5344CB8AC3E}">
        <p14:creationId xmlns:p14="http://schemas.microsoft.com/office/powerpoint/2010/main" val="1421433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Minorities have a say in majority decisions and must be heard- An unbiased decision will need to be formulated while keeping in mind, vendors currently using a certain platform.</a:t>
            </a:r>
          </a:p>
        </p:txBody>
      </p:sp>
      <p:sp>
        <p:nvSpPr>
          <p:cNvPr id="4" name="Slide Number Placeholder 3"/>
          <p:cNvSpPr>
            <a:spLocks noGrp="1"/>
          </p:cNvSpPr>
          <p:nvPr>
            <p:ph type="sldNum" sz="quarter" idx="5"/>
          </p:nvPr>
        </p:nvSpPr>
        <p:spPr/>
        <p:txBody>
          <a:bodyPr/>
          <a:lstStyle/>
          <a:p>
            <a:fld id="{F5DD11F3-A9ED-484A-B8F1-BF4300730A7F}" type="slidenum">
              <a:rPr lang="en-US" smtClean="0"/>
              <a:t>62</a:t>
            </a:fld>
            <a:endParaRPr lang="en-US"/>
          </a:p>
        </p:txBody>
      </p:sp>
    </p:spTree>
    <p:extLst>
      <p:ext uri="{BB962C8B-B14F-4D97-AF65-F5344CB8AC3E}">
        <p14:creationId xmlns:p14="http://schemas.microsoft.com/office/powerpoint/2010/main" val="2928256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8</a:t>
            </a:fld>
            <a:endParaRPr lang="en-US" noProof="0" dirty="0"/>
          </a:p>
        </p:txBody>
      </p:sp>
    </p:spTree>
    <p:extLst>
      <p:ext uri="{BB962C8B-B14F-4D97-AF65-F5344CB8AC3E}">
        <p14:creationId xmlns:p14="http://schemas.microsoft.com/office/powerpoint/2010/main" val="952554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D11F3-A9ED-484A-B8F1-BF4300730A7F}" type="slidenum">
              <a:rPr lang="en-US" smtClean="0"/>
              <a:t>63</a:t>
            </a:fld>
            <a:endParaRPr lang="en-US"/>
          </a:p>
        </p:txBody>
      </p:sp>
    </p:spTree>
    <p:extLst>
      <p:ext uri="{BB962C8B-B14F-4D97-AF65-F5344CB8AC3E}">
        <p14:creationId xmlns:p14="http://schemas.microsoft.com/office/powerpoint/2010/main" val="3906142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conduct more surveys? Do we contact them by phone or email?</a:t>
            </a:r>
          </a:p>
        </p:txBody>
      </p:sp>
      <p:sp>
        <p:nvSpPr>
          <p:cNvPr id="4" name="Slide Number Placeholder 3"/>
          <p:cNvSpPr>
            <a:spLocks noGrp="1"/>
          </p:cNvSpPr>
          <p:nvPr>
            <p:ph type="sldNum" sz="quarter" idx="5"/>
          </p:nvPr>
        </p:nvSpPr>
        <p:spPr/>
        <p:txBody>
          <a:bodyPr/>
          <a:lstStyle/>
          <a:p>
            <a:fld id="{F5DD11F3-A9ED-484A-B8F1-BF4300730A7F}" type="slidenum">
              <a:rPr lang="en-US" smtClean="0"/>
              <a:t>64</a:t>
            </a:fld>
            <a:endParaRPr lang="en-US"/>
          </a:p>
        </p:txBody>
      </p:sp>
    </p:spTree>
    <p:extLst>
      <p:ext uri="{BB962C8B-B14F-4D97-AF65-F5344CB8AC3E}">
        <p14:creationId xmlns:p14="http://schemas.microsoft.com/office/powerpoint/2010/main" val="2212169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DD11F3-A9ED-484A-B8F1-BF4300730A7F}" type="slidenum">
              <a:rPr lang="en-US" smtClean="0"/>
              <a:t>65</a:t>
            </a:fld>
            <a:endParaRPr lang="en-US"/>
          </a:p>
        </p:txBody>
      </p:sp>
    </p:spTree>
    <p:extLst>
      <p:ext uri="{BB962C8B-B14F-4D97-AF65-F5344CB8AC3E}">
        <p14:creationId xmlns:p14="http://schemas.microsoft.com/office/powerpoint/2010/main" val="3034436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66</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375C1-7C5C-42A2-80F2-05631BB3764E}" type="slidenum">
              <a:rPr lang="en-US" smtClean="0"/>
              <a:t>67</a:t>
            </a:fld>
            <a:endParaRPr lang="en-US"/>
          </a:p>
        </p:txBody>
      </p:sp>
    </p:spTree>
    <p:extLst>
      <p:ext uri="{BB962C8B-B14F-4D97-AF65-F5344CB8AC3E}">
        <p14:creationId xmlns:p14="http://schemas.microsoft.com/office/powerpoint/2010/main" val="913152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9</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Supplier portal is designed to provide suppliers with access to detailed information regarding their financial dealings with the State. This portal is user- friendly and accessible through a variety of devices. The supplier portal is a “gateway” to working with the State through either eSettlements or </a:t>
            </a:r>
            <a:r>
              <a:rPr lang="en-US" dirty="0" err="1"/>
              <a:t>Ohio|Buys</a:t>
            </a:r>
            <a:r>
              <a:rPr lang="en-US" dirty="0"/>
              <a:t> because all vendors need an ID number or OH|ID account for login access. </a:t>
            </a:r>
          </a:p>
        </p:txBody>
      </p:sp>
      <p:sp>
        <p:nvSpPr>
          <p:cNvPr id="4" name="Slide Number Placeholder 3"/>
          <p:cNvSpPr>
            <a:spLocks noGrp="1"/>
          </p:cNvSpPr>
          <p:nvPr>
            <p:ph type="sldNum" sz="quarter" idx="5"/>
          </p:nvPr>
        </p:nvSpPr>
        <p:spPr/>
        <p:txBody>
          <a:bodyPr/>
          <a:lstStyle/>
          <a:p>
            <a:fld id="{F5DD11F3-A9ED-484A-B8F1-BF4300730A7F}" type="slidenum">
              <a:rPr lang="en-US" smtClean="0"/>
              <a:t>10</a:t>
            </a:fld>
            <a:endParaRPr lang="en-US"/>
          </a:p>
        </p:txBody>
      </p:sp>
    </p:spTree>
    <p:extLst>
      <p:ext uri="{BB962C8B-B14F-4D97-AF65-F5344CB8AC3E}">
        <p14:creationId xmlns:p14="http://schemas.microsoft.com/office/powerpoint/2010/main" val="1069076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Introduced in 2017, eSettlements is an online self-service solution that creates an entirely paperless system that interacts in the invoicing process. The solution will have a complete payable cycle from the submission of the invoice online through the direct deposit of the payment</a:t>
            </a:r>
          </a:p>
          <a:p>
            <a:endParaRPr lang="en-US" dirty="0"/>
          </a:p>
        </p:txBody>
      </p:sp>
      <p:sp>
        <p:nvSpPr>
          <p:cNvPr id="4" name="Slide Number Placeholder 3"/>
          <p:cNvSpPr>
            <a:spLocks noGrp="1"/>
          </p:cNvSpPr>
          <p:nvPr>
            <p:ph type="sldNum" sz="quarter" idx="5"/>
          </p:nvPr>
        </p:nvSpPr>
        <p:spPr/>
        <p:txBody>
          <a:bodyPr/>
          <a:lstStyle/>
          <a:p>
            <a:fld id="{F5DD11F3-A9ED-484A-B8F1-BF4300730A7F}" type="slidenum">
              <a:rPr lang="en-US" smtClean="0"/>
              <a:t>11</a:t>
            </a:fld>
            <a:endParaRPr lang="en-US"/>
          </a:p>
        </p:txBody>
      </p:sp>
    </p:spTree>
    <p:extLst>
      <p:ext uri="{BB962C8B-B14F-4D97-AF65-F5344CB8AC3E}">
        <p14:creationId xmlns:p14="http://schemas.microsoft.com/office/powerpoint/2010/main" val="1112773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12</a:t>
            </a:fld>
            <a:endParaRPr lang="en-US" noProof="0" dirty="0"/>
          </a:p>
        </p:txBody>
      </p:sp>
    </p:spTree>
    <p:extLst>
      <p:ext uri="{BB962C8B-B14F-4D97-AF65-F5344CB8AC3E}">
        <p14:creationId xmlns:p14="http://schemas.microsoft.com/office/powerpoint/2010/main" val="396680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accessing </a:t>
            </a:r>
            <a:r>
              <a:rPr lang="en-US" dirty="0" err="1"/>
              <a:t>eSettlements</a:t>
            </a:r>
            <a:r>
              <a:rPr lang="en-US" dirty="0"/>
              <a:t> will have access to an Analytical Supplier Dashboard. Similar to PO activity generated by COGNOS except suppliers have access to this information not just the agency. The dashboard provides a view of pending invoices, Pos, remaining balances and pending payments. </a:t>
            </a:r>
          </a:p>
        </p:txBody>
      </p:sp>
      <p:sp>
        <p:nvSpPr>
          <p:cNvPr id="4" name="Slide Number Placeholder 3"/>
          <p:cNvSpPr>
            <a:spLocks noGrp="1"/>
          </p:cNvSpPr>
          <p:nvPr>
            <p:ph type="sldNum" sz="quarter" idx="5"/>
          </p:nvPr>
        </p:nvSpPr>
        <p:spPr/>
        <p:txBody>
          <a:bodyPr/>
          <a:lstStyle/>
          <a:p>
            <a:fld id="{F5DD11F3-A9ED-484A-B8F1-BF4300730A7F}" type="slidenum">
              <a:rPr lang="en-US" smtClean="0"/>
              <a:t>15</a:t>
            </a:fld>
            <a:endParaRPr lang="en-US"/>
          </a:p>
        </p:txBody>
      </p:sp>
    </p:spTree>
    <p:extLst>
      <p:ext uri="{BB962C8B-B14F-4D97-AF65-F5344CB8AC3E}">
        <p14:creationId xmlns:p14="http://schemas.microsoft.com/office/powerpoint/2010/main" val="4052161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dashboard provides a view of pending invoices, Pos, remaining balances and pending payments</a:t>
            </a:r>
          </a:p>
        </p:txBody>
      </p:sp>
      <p:sp>
        <p:nvSpPr>
          <p:cNvPr id="4" name="Slide Number Placeholder 3"/>
          <p:cNvSpPr>
            <a:spLocks noGrp="1"/>
          </p:cNvSpPr>
          <p:nvPr>
            <p:ph type="sldNum" sz="quarter" idx="5"/>
          </p:nvPr>
        </p:nvSpPr>
        <p:spPr/>
        <p:txBody>
          <a:bodyPr/>
          <a:lstStyle/>
          <a:p>
            <a:fld id="{F5DD11F3-A9ED-484A-B8F1-BF4300730A7F}" type="slidenum">
              <a:rPr lang="en-US" smtClean="0"/>
              <a:t>16</a:t>
            </a:fld>
            <a:endParaRPr lang="en-US"/>
          </a:p>
        </p:txBody>
      </p:sp>
    </p:spTree>
    <p:extLst>
      <p:ext uri="{BB962C8B-B14F-4D97-AF65-F5344CB8AC3E}">
        <p14:creationId xmlns:p14="http://schemas.microsoft.com/office/powerpoint/2010/main" val="302496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dirty="0"/>
              <a:t>Add a footer</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71388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764DE79-268F-4C1A-8933-263129D2AF90}" type="datetimeFigureOut">
              <a:rPr lang="en-US" smtClean="0"/>
              <a:t>11/19/2020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5568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3"/>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Box 12">
            <a:extLst>
              <a:ext uri="{FF2B5EF4-FFF2-40B4-BE49-F238E27FC236}">
                <a16:creationId xmlns:a16="http://schemas.microsoft.com/office/drawing/2014/main" id="{7C7EB16B-9FE5-4954-8D9A-47381E739BF5}"/>
              </a:ext>
            </a:extLst>
          </p:cNvPr>
          <p:cNvSpPr txBox="1"/>
          <p:nvPr userDrawn="1"/>
        </p:nvSpPr>
        <p:spPr>
          <a:xfrm>
            <a:off x="9529311" y="6365363"/>
            <a:ext cx="2047875" cy="429969"/>
          </a:xfrm>
          <a:prstGeom prst="rect">
            <a:avLst/>
          </a:prstGeom>
          <a:noFill/>
        </p:spPr>
        <p:txBody>
          <a:bodyPr wrap="square" lIns="0" tIns="0" rIns="0" bIns="0" rtlCol="0" anchor="ctr" anchorCtr="0">
            <a:noAutofit/>
          </a:bodyPr>
          <a:lstStyle/>
          <a:p>
            <a:pPr algn="r"/>
            <a:r>
              <a:rPr lang="en-US" sz="1200" b="0" noProof="0" dirty="0">
                <a:solidFill>
                  <a:schemeClr val="bg1">
                    <a:lumMod val="65000"/>
                  </a:schemeClr>
                </a:solidFill>
                <a:latin typeface="+mn-lt"/>
              </a:rPr>
              <a:t>NAME OR LOGO</a:t>
            </a:r>
          </a:p>
        </p:txBody>
      </p:sp>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 id="2147483682" r:id="rId31"/>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74.jpeg"/><Relationship Id="rId7" Type="http://schemas.openxmlformats.org/officeDocument/2006/relationships/image" Target="../media/image78.jp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77.jpg"/><Relationship Id="rId5" Type="http://schemas.openxmlformats.org/officeDocument/2006/relationships/image" Target="../media/image76.jpeg"/><Relationship Id="rId4" Type="http://schemas.openxmlformats.org/officeDocument/2006/relationships/image" Target="../media/image75.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09707-2B8F-49B5-985F-E1932BBB8EE6}"/>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FA0AC4D0-3530-43AC-BF13-ADBFC65DAA8D}"/>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0EC36D62-8A46-4144-8895-FB8BADC9F059}"/>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BEF1991C-462E-42BD-B19A-9CE4509C5B79}"/>
              </a:ext>
            </a:extLst>
          </p:cNvPr>
          <p:cNvSpPr>
            <a:spLocks noGrp="1"/>
          </p:cNvSpPr>
          <p:nvPr>
            <p:ph type="body" sz="quarter" idx="13"/>
          </p:nvPr>
        </p:nvSpPr>
        <p:spPr/>
        <p:txBody>
          <a:bodyPr/>
          <a:lstStyle/>
          <a:p>
            <a:endParaRPr lang="en-US"/>
          </a:p>
        </p:txBody>
      </p:sp>
      <p:pic>
        <p:nvPicPr>
          <p:cNvPr id="8" name="Picture Placeholder 5" descr="A person sitting at a table using a computer&#10;&#10;Description automatically generated">
            <a:extLst>
              <a:ext uri="{FF2B5EF4-FFF2-40B4-BE49-F238E27FC236}">
                <a16:creationId xmlns:a16="http://schemas.microsoft.com/office/drawing/2014/main" id="{70483E90-7667-4140-8762-8936FC0F6F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252" b="8252"/>
          <a:stretch>
            <a:fillRect/>
          </a:stretch>
        </p:blipFill>
        <p:spPr>
          <a:xfrm>
            <a:off x="0" y="-2796"/>
            <a:ext cx="12192000" cy="6786563"/>
          </a:xfrm>
        </p:spPr>
      </p:pic>
      <p:sp>
        <p:nvSpPr>
          <p:cNvPr id="9" name="Rectangle 8">
            <a:extLst>
              <a:ext uri="{FF2B5EF4-FFF2-40B4-BE49-F238E27FC236}">
                <a16:creationId xmlns:a16="http://schemas.microsoft.com/office/drawing/2014/main" id="{9BF6392C-0550-4ADD-A313-DAC92E9C02DC}"/>
              </a:ext>
              <a:ext uri="{C183D7F6-B498-43B3-948B-1728B52AA6E4}">
                <adec:decorative xmlns:adec="http://schemas.microsoft.com/office/drawing/2017/decorative" val="1"/>
              </a:ext>
            </a:extLst>
          </p:cNvPr>
          <p:cNvSpPr/>
          <p:nvPr/>
        </p:nvSpPr>
        <p:spPr>
          <a:xfrm>
            <a:off x="2560321" y="-2796"/>
            <a:ext cx="3979575" cy="6783767"/>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977572F-EFDF-4378-A96C-4B29EC493A08}"/>
              </a:ext>
            </a:extLst>
          </p:cNvPr>
          <p:cNvSpPr txBox="1"/>
          <p:nvPr/>
        </p:nvSpPr>
        <p:spPr bwMode="gray">
          <a:xfrm>
            <a:off x="2979001" y="286815"/>
            <a:ext cx="2957608" cy="646331"/>
          </a:xfrm>
          <a:prstGeom prst="rect">
            <a:avLst/>
          </a:prstGeom>
          <a:noFill/>
        </p:spPr>
        <p:txBody>
          <a:bodyPr wrap="square" rtlCol="0">
            <a:spAutoFit/>
          </a:bodyPr>
          <a:lstStyle/>
          <a:p>
            <a:pPr algn="ctr">
              <a:lnSpc>
                <a:spcPct val="90000"/>
              </a:lnSpc>
            </a:pPr>
            <a:r>
              <a:rPr lang="en-US" sz="2000" b="1" noProof="1">
                <a:gradFill>
                  <a:gsLst>
                    <a:gs pos="0">
                      <a:schemeClr val="accent1"/>
                    </a:gs>
                    <a:gs pos="51300">
                      <a:schemeClr val="accent2"/>
                    </a:gs>
                    <a:gs pos="100000">
                      <a:schemeClr val="accent3"/>
                    </a:gs>
                  </a:gsLst>
                  <a:lin ang="0" scaled="0"/>
                </a:gradFill>
              </a:rPr>
              <a:t>Cohort 10</a:t>
            </a:r>
          </a:p>
          <a:p>
            <a:pPr algn="ctr">
              <a:lnSpc>
                <a:spcPct val="90000"/>
              </a:lnSpc>
            </a:pPr>
            <a:r>
              <a:rPr lang="en-US" sz="2000" b="1" noProof="1">
                <a:gradFill>
                  <a:gsLst>
                    <a:gs pos="0">
                      <a:schemeClr val="accent1"/>
                    </a:gs>
                    <a:gs pos="51300">
                      <a:schemeClr val="accent2"/>
                    </a:gs>
                    <a:gs pos="100000">
                      <a:schemeClr val="accent3"/>
                    </a:gs>
                  </a:gsLst>
                  <a:lin ang="0" scaled="0"/>
                </a:gradFill>
              </a:rPr>
              <a:t>2020</a:t>
            </a:r>
          </a:p>
        </p:txBody>
      </p:sp>
      <p:sp>
        <p:nvSpPr>
          <p:cNvPr id="11" name="Title 1">
            <a:extLst>
              <a:ext uri="{FF2B5EF4-FFF2-40B4-BE49-F238E27FC236}">
                <a16:creationId xmlns:a16="http://schemas.microsoft.com/office/drawing/2014/main" id="{051D3800-D5C8-4553-8D05-CF2BA9B80749}"/>
              </a:ext>
            </a:extLst>
          </p:cNvPr>
          <p:cNvSpPr txBox="1">
            <a:spLocks/>
          </p:cNvSpPr>
          <p:nvPr/>
        </p:nvSpPr>
        <p:spPr bwMode="gray">
          <a:xfrm>
            <a:off x="2764217" y="1219961"/>
            <a:ext cx="3571782" cy="23876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400" kern="1200" spc="-300">
                <a:solidFill>
                  <a:schemeClr val="bg1"/>
                </a:solidFill>
                <a:latin typeface="+mj-lt"/>
                <a:ea typeface="+mj-ea"/>
                <a:cs typeface="+mj-cs"/>
              </a:defRPr>
            </a:lvl1pPr>
          </a:lstStyle>
          <a:p>
            <a:r>
              <a:rPr lang="en-US" sz="3600" dirty="0"/>
              <a:t>The Age of Electronic Invoice Processes in Government :</a:t>
            </a:r>
          </a:p>
        </p:txBody>
      </p:sp>
      <p:sp>
        <p:nvSpPr>
          <p:cNvPr id="12" name="Subtitle 2">
            <a:extLst>
              <a:ext uri="{FF2B5EF4-FFF2-40B4-BE49-F238E27FC236}">
                <a16:creationId xmlns:a16="http://schemas.microsoft.com/office/drawing/2014/main" id="{0ACE9108-3560-4EAB-A668-6BE4DFCAD00B}"/>
              </a:ext>
            </a:extLst>
          </p:cNvPr>
          <p:cNvSpPr txBox="1">
            <a:spLocks/>
          </p:cNvSpPr>
          <p:nvPr/>
        </p:nvSpPr>
        <p:spPr bwMode="gray">
          <a:xfrm>
            <a:off x="2560321" y="4150936"/>
            <a:ext cx="3979576" cy="41267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500"/>
              </a:spcAft>
              <a:buFont typeface="Arial" panose="020B06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00000"/>
              </a:lnSpc>
              <a:spcBef>
                <a:spcPts val="500"/>
              </a:spcBef>
              <a:spcAft>
                <a:spcPts val="500"/>
              </a:spcAft>
              <a:buFont typeface="Arial" panose="020B06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600" dirty="0"/>
              <a:t>A comparison of eSettlements and </a:t>
            </a:r>
            <a:r>
              <a:rPr lang="en-US" sz="1600" dirty="0" err="1"/>
              <a:t>Ohio|Buys</a:t>
            </a:r>
            <a:endParaRPr lang="en-US" sz="1600" dirty="0"/>
          </a:p>
        </p:txBody>
      </p:sp>
      <p:cxnSp>
        <p:nvCxnSpPr>
          <p:cNvPr id="13" name="Straight Connector 12">
            <a:extLst>
              <a:ext uri="{FF2B5EF4-FFF2-40B4-BE49-F238E27FC236}">
                <a16:creationId xmlns:a16="http://schemas.microsoft.com/office/drawing/2014/main" id="{2918E06C-84F2-4403-A1FD-4B8EED36E594}"/>
              </a:ext>
              <a:ext uri="{C183D7F6-B498-43B3-948B-1728B52AA6E4}">
                <adec:decorative xmlns:adec="http://schemas.microsoft.com/office/drawing/2017/decorative" val="1"/>
              </a:ext>
            </a:extLst>
          </p:cNvPr>
          <p:cNvCxnSpPr>
            <a:cxnSpLocks/>
          </p:cNvCxnSpPr>
          <p:nvPr/>
        </p:nvCxnSpPr>
        <p:spPr>
          <a:xfrm>
            <a:off x="2671914" y="382739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DDD1D21-5E7D-4173-978A-5977DD33CCD6}"/>
              </a:ext>
            </a:extLst>
          </p:cNvPr>
          <p:cNvSpPr txBox="1"/>
          <p:nvPr/>
        </p:nvSpPr>
        <p:spPr>
          <a:xfrm>
            <a:off x="2877456" y="4638986"/>
            <a:ext cx="3218544" cy="2092881"/>
          </a:xfrm>
          <a:prstGeom prst="rect">
            <a:avLst/>
          </a:prstGeom>
          <a:noFill/>
        </p:spPr>
        <p:txBody>
          <a:bodyPr wrap="square" rtlCol="0">
            <a:spAutoFit/>
          </a:bodyPr>
          <a:lstStyle/>
          <a:p>
            <a:pPr algn="ctr"/>
            <a:endParaRPr lang="en-US" sz="1400" dirty="0">
              <a:solidFill>
                <a:schemeClr val="bg1"/>
              </a:solidFill>
              <a:latin typeface="Arial Nova" panose="020B0504020202020204" pitchFamily="34" charset="0"/>
            </a:endParaRPr>
          </a:p>
          <a:p>
            <a:pPr algn="ctr"/>
            <a:endParaRPr lang="en-US" sz="1400" dirty="0">
              <a:solidFill>
                <a:schemeClr val="bg1"/>
              </a:solidFill>
              <a:latin typeface="Arial Nova" panose="020B0504020202020204" pitchFamily="34" charset="0"/>
            </a:endParaRPr>
          </a:p>
          <a:p>
            <a:pPr algn="ctr"/>
            <a:endParaRPr lang="en-US" sz="1400" dirty="0">
              <a:solidFill>
                <a:schemeClr val="bg1"/>
              </a:solidFill>
              <a:latin typeface="Arial Nova" panose="020B0504020202020204" pitchFamily="34" charset="0"/>
            </a:endParaRPr>
          </a:p>
          <a:p>
            <a:pPr algn="ctr"/>
            <a:r>
              <a:rPr lang="en-US" sz="1400" dirty="0">
                <a:solidFill>
                  <a:schemeClr val="bg1"/>
                </a:solidFill>
                <a:latin typeface="Arial Nova" panose="020B0504020202020204" pitchFamily="34" charset="0"/>
              </a:rPr>
              <a:t>Carla Barner</a:t>
            </a:r>
          </a:p>
          <a:p>
            <a:pPr algn="ctr"/>
            <a:r>
              <a:rPr lang="en-US" sz="1400" dirty="0">
                <a:solidFill>
                  <a:schemeClr val="bg1"/>
                </a:solidFill>
                <a:latin typeface="Arial Nova" panose="020B0504020202020204" pitchFamily="34" charset="0"/>
              </a:rPr>
              <a:t>Alice Ewing</a:t>
            </a:r>
          </a:p>
          <a:p>
            <a:pPr algn="ctr"/>
            <a:r>
              <a:rPr lang="en-US" sz="1400" dirty="0">
                <a:solidFill>
                  <a:schemeClr val="bg1"/>
                </a:solidFill>
                <a:latin typeface="Arial Nova" panose="020B0504020202020204" pitchFamily="34" charset="0"/>
              </a:rPr>
              <a:t>Jared Nolletti</a:t>
            </a:r>
          </a:p>
          <a:p>
            <a:pPr algn="ctr"/>
            <a:r>
              <a:rPr lang="en-US" sz="1400" dirty="0">
                <a:solidFill>
                  <a:schemeClr val="bg1"/>
                </a:solidFill>
                <a:latin typeface="Arial Nova" panose="020B0504020202020204" pitchFamily="34" charset="0"/>
              </a:rPr>
              <a:t>Kimberly Ross</a:t>
            </a:r>
          </a:p>
          <a:p>
            <a:pPr algn="ctr"/>
            <a:r>
              <a:rPr lang="en-US" sz="1400" dirty="0">
                <a:solidFill>
                  <a:schemeClr val="bg1"/>
                </a:solidFill>
                <a:latin typeface="Arial Nova" panose="020B0504020202020204" pitchFamily="34" charset="0"/>
              </a:rPr>
              <a:t>Chiquita Wilson</a:t>
            </a:r>
          </a:p>
          <a:p>
            <a:endParaRPr lang="en-US" dirty="0"/>
          </a:p>
        </p:txBody>
      </p:sp>
      <p:sp>
        <p:nvSpPr>
          <p:cNvPr id="15" name="TextBox 14">
            <a:extLst>
              <a:ext uri="{FF2B5EF4-FFF2-40B4-BE49-F238E27FC236}">
                <a16:creationId xmlns:a16="http://schemas.microsoft.com/office/drawing/2014/main" id="{5085D6E8-4268-48CF-B221-6DAB262B5AD1}"/>
              </a:ext>
            </a:extLst>
          </p:cNvPr>
          <p:cNvSpPr txBox="1"/>
          <p:nvPr/>
        </p:nvSpPr>
        <p:spPr bwMode="gray">
          <a:xfrm>
            <a:off x="3007924" y="4881732"/>
            <a:ext cx="2957608" cy="313932"/>
          </a:xfrm>
          <a:prstGeom prst="rect">
            <a:avLst/>
          </a:prstGeom>
          <a:noFill/>
        </p:spPr>
        <p:txBody>
          <a:bodyPr wrap="square" rtlCol="0">
            <a:spAutoFit/>
          </a:bodyPr>
          <a:lstStyle/>
          <a:p>
            <a:pPr algn="ctr">
              <a:lnSpc>
                <a:spcPct val="90000"/>
              </a:lnSpc>
            </a:pPr>
            <a:r>
              <a:rPr lang="en-US" sz="1600" b="1" noProof="1">
                <a:gradFill>
                  <a:gsLst>
                    <a:gs pos="0">
                      <a:schemeClr val="accent1"/>
                    </a:gs>
                    <a:gs pos="51300">
                      <a:schemeClr val="accent2"/>
                    </a:gs>
                    <a:gs pos="100000">
                      <a:schemeClr val="accent3"/>
                    </a:gs>
                  </a:gsLst>
                  <a:lin ang="0" scaled="0"/>
                </a:gradFill>
              </a:rPr>
              <a:t>Invoice Choice</a:t>
            </a:r>
          </a:p>
        </p:txBody>
      </p:sp>
    </p:spTree>
    <p:extLst>
      <p:ext uri="{BB962C8B-B14F-4D97-AF65-F5344CB8AC3E}">
        <p14:creationId xmlns:p14="http://schemas.microsoft.com/office/powerpoint/2010/main" val="2531034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11">
            <a:extLst>
              <a:ext uri="{FF2B5EF4-FFF2-40B4-BE49-F238E27FC236}">
                <a16:creationId xmlns:a16="http://schemas.microsoft.com/office/drawing/2014/main" id="{660183B9-451D-4EA3-9633-D2F4EC95C2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3" name="Freeform 5">
              <a:extLst>
                <a:ext uri="{FF2B5EF4-FFF2-40B4-BE49-F238E27FC236}">
                  <a16:creationId xmlns:a16="http://schemas.microsoft.com/office/drawing/2014/main" id="{DE25D0AE-EA96-4760-9E37-46C6273B58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6">
              <a:extLst>
                <a:ext uri="{FF2B5EF4-FFF2-40B4-BE49-F238E27FC236}">
                  <a16:creationId xmlns:a16="http://schemas.microsoft.com/office/drawing/2014/main" id="{C7174242-A1F2-4E5E-BDFE-FD18ECEF1D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440ACF64-CF99-4172-A0AF-1844EC7550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AB4F3357-5BB3-4AF9-86DC-E97DBE52C5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DEBA9D41-EF1C-452D-934C-B2216429C4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1B8DD2A3-1BCA-4D1E-A1F8-9A668FD738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FAD919CD-F359-4D5B-BBFE-DC84003C99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B50C4136-ABB4-4178-A689-EAA873EC2F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EA66BA06-5D0B-407C-8252-6FDB6D3EA3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944AD8DF-7478-4700-8A6E-62D4FFDB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40E4E79E-072F-468F-8A07-BFBA25DA15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E96E1C69-1B69-4932-864C-CF2574954E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5546A358-3E00-457F-99FB-260BCFD5BA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844E8F38-703F-4A53-ADF5-6C7B32C274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A22506B8-2A19-41D5-A0EF-8E039DD0D4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91E4A00F-9409-4595-A66C-290FCA7D1A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959A629-7D66-42D7-BD74-05B9C6469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32BDA321-6FB4-4900-BA33-A590F05C33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E64434AF-3D4A-40BF-B473-96FF81DBF3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a:extLst>
              <a:ext uri="{FF2B5EF4-FFF2-40B4-BE49-F238E27FC236}">
                <a16:creationId xmlns:a16="http://schemas.microsoft.com/office/drawing/2014/main" id="{2ECE8254-788A-4B6C-BF28-CCE1BEB83E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206292"/>
            <a:ext cx="12192755" cy="1771275"/>
            <a:chOff x="1" y="3893141"/>
            <a:chExt cx="12192755" cy="1771275"/>
          </a:xfrm>
        </p:grpSpPr>
        <p:sp>
          <p:nvSpPr>
            <p:cNvPr id="34" name="Isosceles Triangle 39">
              <a:extLst>
                <a:ext uri="{FF2B5EF4-FFF2-40B4-BE49-F238E27FC236}">
                  <a16:creationId xmlns:a16="http://schemas.microsoft.com/office/drawing/2014/main" id="{15836F00-8CF1-4ABC-A843-6C8224AED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E62E89F-FA5A-4D78-B280-E09DF8DAAB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3893141"/>
              <a:ext cx="12192755" cy="14202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B0E894E-87E2-486A-A8C7-34A77D1D9D86}"/>
              </a:ext>
            </a:extLst>
          </p:cNvPr>
          <p:cNvSpPr txBox="1"/>
          <p:nvPr/>
        </p:nvSpPr>
        <p:spPr>
          <a:xfrm>
            <a:off x="1682496" y="4297680"/>
            <a:ext cx="8833104" cy="7315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a:solidFill>
                  <a:srgbClr val="FFFFFE"/>
                </a:solidFill>
                <a:latin typeface="+mj-lt"/>
                <a:ea typeface="+mj-ea"/>
                <a:cs typeface="+mj-cs"/>
              </a:rPr>
              <a:t>SUPPLIER PORTAL</a:t>
            </a:r>
          </a:p>
        </p:txBody>
      </p:sp>
      <p:pic>
        <p:nvPicPr>
          <p:cNvPr id="6" name="Picture 5">
            <a:extLst>
              <a:ext uri="{FF2B5EF4-FFF2-40B4-BE49-F238E27FC236}">
                <a16:creationId xmlns:a16="http://schemas.microsoft.com/office/drawing/2014/main" id="{5E6A7D1D-1F8F-401E-B207-4CA99E61AD8C}"/>
              </a:ext>
            </a:extLst>
          </p:cNvPr>
          <p:cNvPicPr>
            <a:picLocks noChangeAspect="1"/>
          </p:cNvPicPr>
          <p:nvPr/>
        </p:nvPicPr>
        <p:blipFill rotWithShape="1">
          <a:blip r:embed="rId3"/>
          <a:srcRect t="7306" r="-1" b="-1"/>
          <a:stretch/>
        </p:blipFill>
        <p:spPr>
          <a:xfrm>
            <a:off x="20" y="10"/>
            <a:ext cx="12188932" cy="4123934"/>
          </a:xfrm>
          <a:prstGeom prst="rect">
            <a:avLst/>
          </a:prstGeom>
        </p:spPr>
      </p:pic>
    </p:spTree>
    <p:extLst>
      <p:ext uri="{BB962C8B-B14F-4D97-AF65-F5344CB8AC3E}">
        <p14:creationId xmlns:p14="http://schemas.microsoft.com/office/powerpoint/2010/main" val="98817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7CDDC83E-0638-4BE1-9195-133C37058A18}"/>
              </a:ext>
            </a:extLst>
          </p:cNvPr>
          <p:cNvPicPr>
            <a:picLocks noChangeAspect="1"/>
          </p:cNvPicPr>
          <p:nvPr/>
        </p:nvPicPr>
        <p:blipFill rotWithShape="1">
          <a:blip r:embed="rId3">
            <a:extLst>
              <a:ext uri="{28A0092B-C50C-407E-A947-70E740481C1C}">
                <a14:useLocalDpi xmlns:a14="http://schemas.microsoft.com/office/drawing/2010/main" val="0"/>
              </a:ext>
            </a:extLst>
          </a:blip>
          <a:srcRect b="27185"/>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F72A493-2719-4F67-B95C-54A2266C0A38}"/>
              </a:ext>
            </a:extLst>
          </p:cNvPr>
          <p:cNvSpPr txBox="1"/>
          <p:nvPr/>
        </p:nvSpPr>
        <p:spPr>
          <a:xfrm>
            <a:off x="838200" y="365125"/>
            <a:ext cx="5935824" cy="5989022"/>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dirty="0">
              <a:latin typeface="+mj-lt"/>
              <a:ea typeface="+mj-ea"/>
              <a:cs typeface="+mj-cs"/>
            </a:endParaRPr>
          </a:p>
        </p:txBody>
      </p:sp>
      <p:sp>
        <p:nvSpPr>
          <p:cNvPr id="5" name="TextBox 4">
            <a:extLst>
              <a:ext uri="{FF2B5EF4-FFF2-40B4-BE49-F238E27FC236}">
                <a16:creationId xmlns:a16="http://schemas.microsoft.com/office/drawing/2014/main" id="{0C17FBF5-D33F-4E21-BD64-9DE43E6AE516}"/>
              </a:ext>
            </a:extLst>
          </p:cNvPr>
          <p:cNvSpPr txBox="1"/>
          <p:nvPr/>
        </p:nvSpPr>
        <p:spPr>
          <a:xfrm>
            <a:off x="838200" y="1825625"/>
            <a:ext cx="4152774" cy="4303464"/>
          </a:xfrm>
          <a:prstGeom prst="rect">
            <a:avLst/>
          </a:prstGeom>
        </p:spPr>
        <p:txBody>
          <a:bodyPr vert="horz" lIns="91440" tIns="45720" rIns="91440" bIns="45720" rtlCol="0">
            <a:normAutofit/>
          </a:bodyPr>
          <a:lstStyle/>
          <a:p>
            <a:pPr>
              <a:lnSpc>
                <a:spcPct val="90000"/>
              </a:lnSpc>
              <a:spcAft>
                <a:spcPts val="600"/>
              </a:spcAft>
            </a:pPr>
            <a:endParaRPr lang="en-US" sz="2000" dirty="0"/>
          </a:p>
        </p:txBody>
      </p:sp>
    </p:spTree>
    <p:extLst>
      <p:ext uri="{BB962C8B-B14F-4D97-AF65-F5344CB8AC3E}">
        <p14:creationId xmlns:p14="http://schemas.microsoft.com/office/powerpoint/2010/main" val="145602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lt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218141" y="23236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8210915" y="814653"/>
            <a:ext cx="3362257" cy="360000"/>
          </a:xfrm>
        </p:spPr>
        <p:txBody>
          <a:bodyPr/>
          <a:lstStyle/>
          <a:p>
            <a:pPr algn="l"/>
            <a:r>
              <a:rPr lang="en-US" sz="1400" dirty="0">
                <a:solidFill>
                  <a:schemeClr val="tx1"/>
                </a:solidFill>
                <a:latin typeface="Arial Nova" panose="020B0504020202020204" pitchFamily="34" charset="0"/>
              </a:rPr>
              <a:t>Electronic invoicing, approvals and payments</a:t>
            </a:r>
          </a:p>
          <a:p>
            <a:endParaRPr lang="en-US" sz="1200" dirty="0">
              <a:solidFill>
                <a:schemeClr val="tx1"/>
              </a:solidFill>
            </a:endParaRP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233432" y="5899663"/>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6292950" y="35452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8210915" y="2735199"/>
            <a:ext cx="1781151" cy="342834"/>
          </a:xfrm>
        </p:spPr>
        <p:txBody>
          <a:bodyPr/>
          <a:lstStyle/>
          <a:p>
            <a:pPr algn="l"/>
            <a:r>
              <a:rPr lang="en-US" sz="1400" dirty="0">
                <a:solidFill>
                  <a:schemeClr val="tx1"/>
                </a:solidFill>
                <a:latin typeface="Arial Nova" panose="020B0504020202020204" pitchFamily="34" charset="0"/>
              </a:rPr>
              <a:t>Email notifications</a:t>
            </a:r>
          </a:p>
          <a:p>
            <a:endParaRPr lang="en-US" sz="1200" dirty="0">
              <a:solidFill>
                <a:schemeClr val="tx1">
                  <a:lumMod val="75000"/>
                  <a:lumOff val="25000"/>
                </a:schemeClr>
              </a:solidFill>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253147" y="3837422"/>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6292950" y="422102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8210915" y="4663319"/>
            <a:ext cx="3821621" cy="360000"/>
          </a:xfrm>
        </p:spPr>
        <p:txBody>
          <a:bodyPr/>
          <a:lstStyle/>
          <a:p>
            <a:pPr algn="l"/>
            <a:r>
              <a:rPr lang="en-US" sz="1400" dirty="0">
                <a:solidFill>
                  <a:schemeClr val="tx1"/>
                </a:solidFill>
                <a:latin typeface="Arial Nova" panose="020B0504020202020204" pitchFamily="34" charset="0"/>
              </a:rPr>
              <a:t>Decreased turnaround time between invoicing and payment made to suppliers</a:t>
            </a:r>
          </a:p>
          <a:p>
            <a:pPr algn="l"/>
            <a:endParaRPr lang="en-US" sz="1200" dirty="0">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292950" y="1846496"/>
            <a:ext cx="1424922"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12</a:t>
            </a:fld>
            <a:endParaRPr lang="en-US" dirty="0"/>
          </a:p>
        </p:txBody>
      </p:sp>
      <p:pic>
        <p:nvPicPr>
          <p:cNvPr id="21" name="Picture 20">
            <a:extLst>
              <a:ext uri="{FF2B5EF4-FFF2-40B4-BE49-F238E27FC236}">
                <a16:creationId xmlns:a16="http://schemas.microsoft.com/office/drawing/2014/main" id="{9321D4AE-167C-4845-8FAC-7128F9BE1CDE}"/>
              </a:ext>
            </a:extLst>
          </p:cNvPr>
          <p:cNvPicPr>
            <a:picLocks noChangeAspect="1"/>
          </p:cNvPicPr>
          <p:nvPr/>
        </p:nvPicPr>
        <p:blipFill rotWithShape="1">
          <a:blip r:embed="rId3">
            <a:extLst>
              <a:ext uri="{28A0092B-C50C-407E-A947-70E740481C1C}">
                <a14:useLocalDpi xmlns:a14="http://schemas.microsoft.com/office/drawing/2010/main" val="0"/>
              </a:ext>
            </a:extLst>
          </a:blip>
          <a:srcRect l="873" r="14238" b="-1"/>
          <a:stretch/>
        </p:blipFill>
        <p:spPr>
          <a:xfrm>
            <a:off x="618827" y="814653"/>
            <a:ext cx="5098345" cy="3018006"/>
          </a:xfrm>
          <a:prstGeom prst="rect">
            <a:avLst/>
          </a:prstGeom>
        </p:spPr>
      </p:pic>
      <p:sp>
        <p:nvSpPr>
          <p:cNvPr id="2" name="TextBox 1">
            <a:extLst>
              <a:ext uri="{FF2B5EF4-FFF2-40B4-BE49-F238E27FC236}">
                <a16:creationId xmlns:a16="http://schemas.microsoft.com/office/drawing/2014/main" id="{C6D36FBE-5622-4A57-9CF7-ADFCABE3A37A}"/>
              </a:ext>
            </a:extLst>
          </p:cNvPr>
          <p:cNvSpPr txBox="1"/>
          <p:nvPr/>
        </p:nvSpPr>
        <p:spPr>
          <a:xfrm>
            <a:off x="680728" y="4520154"/>
            <a:ext cx="4974545" cy="646331"/>
          </a:xfrm>
          <a:prstGeom prst="rect">
            <a:avLst/>
          </a:prstGeom>
          <a:noFill/>
        </p:spPr>
        <p:txBody>
          <a:bodyPr wrap="square" rtlCol="0">
            <a:spAutoFit/>
          </a:bodyPr>
          <a:lstStyle/>
          <a:p>
            <a:pPr algn="ctr"/>
            <a:r>
              <a:rPr lang="en-US" dirty="0">
                <a:solidFill>
                  <a:schemeClr val="bg1"/>
                </a:solidFill>
              </a:rPr>
              <a:t>Streamlines and Optimizes the Invoicing Process</a:t>
            </a:r>
          </a:p>
        </p:txBody>
      </p:sp>
      <p:pic>
        <p:nvPicPr>
          <p:cNvPr id="22" name="Picture 21" descr="A picture containing shape&#10;&#10;Description automatically generated">
            <a:extLst>
              <a:ext uri="{FF2B5EF4-FFF2-40B4-BE49-F238E27FC236}">
                <a16:creationId xmlns:a16="http://schemas.microsoft.com/office/drawing/2014/main" id="{C06093EA-8728-4A73-B056-43DC80945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5955" y="525901"/>
            <a:ext cx="728410" cy="728410"/>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445F1C89-5873-4B48-B20C-3F240A074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1136" y="2472576"/>
            <a:ext cx="686602" cy="686602"/>
          </a:xfrm>
          <a:prstGeom prst="rect">
            <a:avLst/>
          </a:prstGeom>
        </p:spPr>
      </p:pic>
      <p:pic>
        <p:nvPicPr>
          <p:cNvPr id="24" name="Picture 23" descr="A picture containing shape&#10;&#10;Description automatically generated">
            <a:extLst>
              <a:ext uri="{FF2B5EF4-FFF2-40B4-BE49-F238E27FC236}">
                <a16:creationId xmlns:a16="http://schemas.microsoft.com/office/drawing/2014/main" id="{FBF4F68D-EE0A-4AE9-BB5B-0027D005F4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5766" y="4358931"/>
            <a:ext cx="838599" cy="838599"/>
          </a:xfrm>
          <a:prstGeom prst="rect">
            <a:avLst/>
          </a:prstGeom>
        </p:spPr>
      </p:pic>
    </p:spTree>
    <p:extLst>
      <p:ext uri="{BB962C8B-B14F-4D97-AF65-F5344CB8AC3E}">
        <p14:creationId xmlns:p14="http://schemas.microsoft.com/office/powerpoint/2010/main" val="423968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30668" y="5352526"/>
            <a:ext cx="4730663" cy="738664"/>
          </a:xfrm>
          <a:prstGeom prst="rect">
            <a:avLst/>
          </a:prstGeom>
        </p:spPr>
        <p:txBody>
          <a:bodyPr vert="horz" wrap="square" lIns="0" tIns="0" rIns="0" bIns="0" rtlCol="0">
            <a:spAutoFit/>
          </a:bodyPr>
          <a:lstStyle/>
          <a:p>
            <a:pPr marL="12700">
              <a:lnSpc>
                <a:spcPct val="100000"/>
              </a:lnSpc>
            </a:pPr>
            <a:r>
              <a:rPr sz="4800" b="0" spc="-85" dirty="0">
                <a:latin typeface="Arial Nova" panose="020B0504020202020204" pitchFamily="34" charset="0"/>
                <a:cs typeface="Calibri Light"/>
              </a:rPr>
              <a:t>B</a:t>
            </a:r>
            <a:r>
              <a:rPr sz="4800" b="0" spc="-65" dirty="0">
                <a:latin typeface="Arial Nova" panose="020B0504020202020204" pitchFamily="34" charset="0"/>
                <a:cs typeface="Calibri Light"/>
              </a:rPr>
              <a:t>A</a:t>
            </a:r>
            <a:r>
              <a:rPr sz="4800" b="0" spc="-40" dirty="0">
                <a:latin typeface="Arial Nova" panose="020B0504020202020204" pitchFamily="34" charset="0"/>
                <a:cs typeface="Calibri Light"/>
              </a:rPr>
              <a:t>C</a:t>
            </a:r>
            <a:r>
              <a:rPr sz="4800" b="0" spc="-240" dirty="0">
                <a:latin typeface="Arial Nova" panose="020B0504020202020204" pitchFamily="34" charset="0"/>
                <a:cs typeface="Calibri Light"/>
              </a:rPr>
              <a:t>K</a:t>
            </a:r>
            <a:r>
              <a:rPr sz="4800" b="0" spc="-50" dirty="0">
                <a:latin typeface="Arial Nova" panose="020B0504020202020204" pitchFamily="34" charset="0"/>
                <a:cs typeface="Calibri Light"/>
              </a:rPr>
              <a:t>G</a:t>
            </a:r>
            <a:r>
              <a:rPr sz="4800" b="0" spc="-95" dirty="0">
                <a:latin typeface="Arial Nova" panose="020B0504020202020204" pitchFamily="34" charset="0"/>
                <a:cs typeface="Calibri Light"/>
              </a:rPr>
              <a:t>R</a:t>
            </a:r>
            <a:r>
              <a:rPr sz="4800" b="0" spc="-45" dirty="0">
                <a:latin typeface="Arial Nova" panose="020B0504020202020204" pitchFamily="34" charset="0"/>
                <a:cs typeface="Calibri Light"/>
              </a:rPr>
              <a:t>O</a:t>
            </a:r>
            <a:r>
              <a:rPr sz="4800" b="0" spc="-90" dirty="0">
                <a:latin typeface="Arial Nova" panose="020B0504020202020204" pitchFamily="34" charset="0"/>
                <a:cs typeface="Calibri Light"/>
              </a:rPr>
              <a:t>U</a:t>
            </a:r>
            <a:r>
              <a:rPr sz="4800" b="0" spc="-65" dirty="0">
                <a:latin typeface="Arial Nova" panose="020B0504020202020204" pitchFamily="34" charset="0"/>
                <a:cs typeface="Calibri Light"/>
              </a:rPr>
              <a:t>ND</a:t>
            </a:r>
            <a:endParaRPr sz="4800" dirty="0">
              <a:latin typeface="Arial Nova" panose="020B0504020202020204" pitchFamily="34" charset="0"/>
              <a:cs typeface="Calibri Light"/>
            </a:endParaRPr>
          </a:p>
        </p:txBody>
      </p:sp>
      <p:sp>
        <p:nvSpPr>
          <p:cNvPr id="4" name="object 4"/>
          <p:cNvSpPr/>
          <p:nvPr/>
        </p:nvSpPr>
        <p:spPr>
          <a:xfrm>
            <a:off x="4060697" y="5264658"/>
            <a:ext cx="0" cy="914400"/>
          </a:xfrm>
          <a:custGeom>
            <a:avLst/>
            <a:gdLst/>
            <a:ahLst/>
            <a:cxnLst/>
            <a:rect l="l" t="t" r="r" b="b"/>
            <a:pathLst>
              <a:path h="914400">
                <a:moveTo>
                  <a:pt x="0" y="914400"/>
                </a:moveTo>
                <a:lnTo>
                  <a:pt x="0" y="0"/>
                </a:lnTo>
              </a:path>
            </a:pathLst>
          </a:custGeom>
          <a:ln w="19050">
            <a:solidFill>
              <a:srgbClr val="FFFFFF"/>
            </a:solidFill>
          </a:ln>
        </p:spPr>
        <p:txBody>
          <a:bodyPr wrap="square" lIns="0" tIns="0" rIns="0" bIns="0" rtlCol="0"/>
          <a:lstStyle/>
          <a:p>
            <a:endParaRPr/>
          </a:p>
        </p:txBody>
      </p:sp>
      <p:pic>
        <p:nvPicPr>
          <p:cNvPr id="5" name="Picture 4" descr="A picture containing table, sitting, front, person&#10;&#10;Description automatically generated">
            <a:extLst>
              <a:ext uri="{FF2B5EF4-FFF2-40B4-BE49-F238E27FC236}">
                <a16:creationId xmlns:a16="http://schemas.microsoft.com/office/drawing/2014/main" id="{2637630C-187F-4E07-8563-EAD1A7907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30" y="1333926"/>
            <a:ext cx="10905066" cy="3462358"/>
          </a:xfrm>
          <a:prstGeom prst="rect">
            <a:avLst/>
          </a:prstGeom>
          <a:ln>
            <a:noFill/>
          </a:ln>
        </p:spPr>
      </p:pic>
      <p:sp>
        <p:nvSpPr>
          <p:cNvPr id="6" name="Rectangle 5">
            <a:extLst>
              <a:ext uri="{FF2B5EF4-FFF2-40B4-BE49-F238E27FC236}">
                <a16:creationId xmlns:a16="http://schemas.microsoft.com/office/drawing/2014/main" id="{BC01D3DA-034D-4D09-913F-6F04C6907D31}"/>
              </a:ext>
            </a:extLst>
          </p:cNvPr>
          <p:cNvSpPr/>
          <p:nvPr/>
        </p:nvSpPr>
        <p:spPr>
          <a:xfrm>
            <a:off x="1629026" y="446716"/>
            <a:ext cx="2989627" cy="646331"/>
          </a:xfrm>
          <a:prstGeom prst="rect">
            <a:avLst/>
          </a:prstGeom>
        </p:spPr>
        <p:txBody>
          <a:bodyPr wrap="square">
            <a:spAutoFit/>
          </a:bodyPr>
          <a:lstStyle/>
          <a:p>
            <a:pPr lvl="0">
              <a:defRPr/>
            </a:pPr>
            <a:r>
              <a:rPr lang="en-US" sz="3600" dirty="0" err="1">
                <a:solidFill>
                  <a:srgbClr val="A50021"/>
                </a:solidFill>
                <a:latin typeface="Arial Nova" panose="020B0504020202020204" pitchFamily="34" charset="0"/>
                <a:cs typeface="Arial" panose="020B0604020202020204" pitchFamily="34" charset="0"/>
              </a:rPr>
              <a:t>O</a:t>
            </a:r>
            <a:r>
              <a:rPr lang="en-US" sz="3600" b="1" dirty="0" err="1">
                <a:solidFill>
                  <a:srgbClr val="800000"/>
                </a:solidFill>
                <a:latin typeface="Arial" panose="020B0604020202020204" pitchFamily="34" charset="0"/>
                <a:cs typeface="Arial" panose="020B0604020202020204" pitchFamily="34" charset="0"/>
              </a:rPr>
              <a:t>hio</a:t>
            </a:r>
            <a:r>
              <a:rPr lang="en-US" sz="3600" b="1" dirty="0" err="1">
                <a:solidFill>
                  <a:prstClr val="black"/>
                </a:solidFill>
                <a:latin typeface="Arial" panose="020B0604020202020204" pitchFamily="34" charset="0"/>
                <a:cs typeface="Arial" panose="020B0604020202020204" pitchFamily="34" charset="0"/>
              </a:rPr>
              <a:t>|Buys</a:t>
            </a:r>
            <a:endParaRPr lang="en-US" sz="3600" b="1" dirty="0">
              <a:solidFill>
                <a:prstClr val="black"/>
              </a:solidFill>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85C93451-202B-4884-9E4F-47161A6F383B}"/>
              </a:ext>
            </a:extLst>
          </p:cNvPr>
          <p:cNvPicPr>
            <a:picLocks noChangeAspect="1"/>
          </p:cNvPicPr>
          <p:nvPr/>
        </p:nvPicPr>
        <p:blipFill rotWithShape="1">
          <a:blip r:embed="rId2">
            <a:extLst>
              <a:ext uri="{28A0092B-C50C-407E-A947-70E740481C1C}">
                <a14:useLocalDpi xmlns:a14="http://schemas.microsoft.com/office/drawing/2010/main" val="0"/>
              </a:ext>
            </a:extLst>
          </a:blip>
          <a:srcRect r="-1" b="16034"/>
          <a:stretch/>
        </p:blipFill>
        <p:spPr>
          <a:xfrm>
            <a:off x="606719" y="-1"/>
            <a:ext cx="11585281" cy="6857999"/>
          </a:xfrm>
          <a:prstGeom prst="rect">
            <a:avLst/>
          </a:prstGeom>
          <a:noFill/>
        </p:spPr>
      </p:pic>
      <p:sp>
        <p:nvSpPr>
          <p:cNvPr id="11" name="Rectangle 10">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1C1EE33-C167-4EF8-B8C6-325C1718A15D}"/>
              </a:ext>
            </a:extLst>
          </p:cNvPr>
          <p:cNvSpPr txBox="1"/>
          <p:nvPr/>
        </p:nvSpPr>
        <p:spPr>
          <a:xfrm>
            <a:off x="1036684" y="1152144"/>
            <a:ext cx="3953501" cy="30723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500" b="1">
                <a:solidFill>
                  <a:schemeClr val="bg1"/>
                </a:solidFill>
                <a:latin typeface="+mj-lt"/>
                <a:ea typeface="+mj-ea"/>
                <a:cs typeface="+mj-cs"/>
              </a:rPr>
              <a:t>Processes</a:t>
            </a:r>
          </a:p>
          <a:p>
            <a:pPr>
              <a:lnSpc>
                <a:spcPct val="90000"/>
              </a:lnSpc>
              <a:spcBef>
                <a:spcPct val="0"/>
              </a:spcBef>
              <a:spcAft>
                <a:spcPts val="600"/>
              </a:spcAft>
            </a:pPr>
            <a:endParaRPr lang="en-US" sz="3500" b="1">
              <a:solidFill>
                <a:schemeClr val="bg1"/>
              </a:solidFill>
              <a:latin typeface="+mj-lt"/>
              <a:ea typeface="+mj-ea"/>
              <a:cs typeface="+mj-cs"/>
            </a:endParaRPr>
          </a:p>
          <a:p>
            <a:pPr>
              <a:lnSpc>
                <a:spcPct val="90000"/>
              </a:lnSpc>
              <a:spcBef>
                <a:spcPct val="0"/>
              </a:spcBef>
              <a:spcAft>
                <a:spcPts val="600"/>
              </a:spcAft>
            </a:pPr>
            <a:r>
              <a:rPr lang="en-US" sz="3500" b="1">
                <a:solidFill>
                  <a:schemeClr val="bg1"/>
                </a:solidFill>
                <a:latin typeface="+mj-lt"/>
                <a:ea typeface="+mj-ea"/>
                <a:cs typeface="+mj-cs"/>
              </a:rPr>
              <a:t>and</a:t>
            </a:r>
          </a:p>
          <a:p>
            <a:pPr>
              <a:lnSpc>
                <a:spcPct val="90000"/>
              </a:lnSpc>
              <a:spcBef>
                <a:spcPct val="0"/>
              </a:spcBef>
              <a:spcAft>
                <a:spcPts val="600"/>
              </a:spcAft>
            </a:pPr>
            <a:endParaRPr lang="en-US" sz="3500" b="1">
              <a:solidFill>
                <a:schemeClr val="bg1"/>
              </a:solidFill>
              <a:latin typeface="+mj-lt"/>
              <a:ea typeface="+mj-ea"/>
              <a:cs typeface="+mj-cs"/>
            </a:endParaRPr>
          </a:p>
          <a:p>
            <a:pPr>
              <a:lnSpc>
                <a:spcPct val="90000"/>
              </a:lnSpc>
              <a:spcBef>
                <a:spcPct val="0"/>
              </a:spcBef>
              <a:spcAft>
                <a:spcPts val="600"/>
              </a:spcAft>
            </a:pPr>
            <a:r>
              <a:rPr lang="en-US" sz="3500" b="1">
                <a:solidFill>
                  <a:schemeClr val="bg1"/>
                </a:solidFill>
                <a:latin typeface="+mj-lt"/>
                <a:ea typeface="+mj-ea"/>
                <a:cs typeface="+mj-cs"/>
              </a:rPr>
              <a:t>Functionalities</a:t>
            </a:r>
          </a:p>
        </p:txBody>
      </p:sp>
      <p:sp>
        <p:nvSpPr>
          <p:cNvPr id="13" name="Rectangle 12">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6"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704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92E4-8950-420E-ADEF-6ED5053C169D}"/>
              </a:ext>
            </a:extLst>
          </p:cNvPr>
          <p:cNvSpPr>
            <a:spLocks noGrp="1"/>
          </p:cNvSpPr>
          <p:nvPr>
            <p:ph type="title"/>
          </p:nvPr>
        </p:nvSpPr>
        <p:spPr>
          <a:xfrm>
            <a:off x="913806" y="4565254"/>
            <a:ext cx="10355326" cy="1129490"/>
          </a:xfrm>
        </p:spPr>
        <p:txBody>
          <a:bodyPr>
            <a:normAutofit/>
          </a:bodyPr>
          <a:lstStyle/>
          <a:p>
            <a:r>
              <a:rPr lang="en-US" dirty="0">
                <a:latin typeface="Arial Nova" panose="020B0504020202020204" pitchFamily="34" charset="0"/>
              </a:rPr>
              <a:t>Analytical Supplier Dashboard </a:t>
            </a:r>
          </a:p>
        </p:txBody>
      </p:sp>
      <p:pic>
        <p:nvPicPr>
          <p:cNvPr id="6" name="Picture Placeholder 5">
            <a:extLst>
              <a:ext uri="{FF2B5EF4-FFF2-40B4-BE49-F238E27FC236}">
                <a16:creationId xmlns:a16="http://schemas.microsoft.com/office/drawing/2014/main" id="{9AA83CA7-2116-4B57-922C-CA88C0FE545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23137" b="23137"/>
          <a:stretch>
            <a:fillRect/>
          </a:stretch>
        </p:blipFill>
        <p:spPr>
          <a:xfrm>
            <a:off x="185195" y="740781"/>
            <a:ext cx="11759878" cy="3989186"/>
          </a:xfrm>
        </p:spPr>
      </p:pic>
      <p:sp>
        <p:nvSpPr>
          <p:cNvPr id="4" name="Text Placeholder 3">
            <a:extLst>
              <a:ext uri="{FF2B5EF4-FFF2-40B4-BE49-F238E27FC236}">
                <a16:creationId xmlns:a16="http://schemas.microsoft.com/office/drawing/2014/main" id="{C9665021-7C2E-4EAB-9E62-277F9F878766}"/>
              </a:ext>
            </a:extLst>
          </p:cNvPr>
          <p:cNvSpPr>
            <a:spLocks noGrp="1"/>
          </p:cNvSpPr>
          <p:nvPr>
            <p:ph type="body" sz="half" idx="2"/>
          </p:nvPr>
        </p:nvSpPr>
        <p:spPr>
          <a:xfrm>
            <a:off x="913795" y="5845214"/>
            <a:ext cx="10353762" cy="451413"/>
          </a:xfrm>
        </p:spPr>
        <p:txBody>
          <a:bodyPr/>
          <a:lstStyle/>
          <a:p>
            <a:r>
              <a:rPr lang="en-US" dirty="0">
                <a:latin typeface="Arial Nova" panose="020B0504020202020204" pitchFamily="34" charset="0"/>
              </a:rPr>
              <a:t>Purchase Orders, Invoices and Payments</a:t>
            </a:r>
          </a:p>
        </p:txBody>
      </p:sp>
    </p:spTree>
    <p:extLst>
      <p:ext uri="{BB962C8B-B14F-4D97-AF65-F5344CB8AC3E}">
        <p14:creationId xmlns:p14="http://schemas.microsoft.com/office/powerpoint/2010/main" val="3278715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902C3-57B4-4E17-A95D-890CC69F675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dirty="0">
                <a:solidFill>
                  <a:schemeClr val="tx1"/>
                </a:solidFill>
                <a:latin typeface="Arial Nova" panose="020B0504020202020204" pitchFamily="34" charset="0"/>
              </a:rPr>
              <a:t>Supplier Portal Dashboard</a:t>
            </a:r>
          </a:p>
        </p:txBody>
      </p:sp>
      <p:sp>
        <p:nvSpPr>
          <p:cNvPr id="4" name="Content Placeholder 3">
            <a:extLst>
              <a:ext uri="{FF2B5EF4-FFF2-40B4-BE49-F238E27FC236}">
                <a16:creationId xmlns:a16="http://schemas.microsoft.com/office/drawing/2014/main" id="{38F305C2-78CD-4679-A1AD-1B204FF0D159}"/>
              </a:ext>
            </a:extLst>
          </p:cNvPr>
          <p:cNvSpPr>
            <a:spLocks noGrp="1"/>
          </p:cNvSpPr>
          <p:nvPr>
            <p:ph sz="half" idx="2"/>
          </p:nvPr>
        </p:nvSpPr>
        <p:spPr>
          <a:xfrm>
            <a:off x="4965431" y="2438400"/>
            <a:ext cx="6586489" cy="3785419"/>
          </a:xfrm>
        </p:spPr>
        <p:txBody>
          <a:bodyPr vert="horz" lIns="91440" tIns="45720" rIns="91440" bIns="45720" rtlCol="0">
            <a:normAutofit/>
          </a:bodyPr>
          <a:lstStyle/>
          <a:p>
            <a:pPr marL="38100" indent="0">
              <a:lnSpc>
                <a:spcPct val="90000"/>
              </a:lnSpc>
              <a:buNone/>
            </a:pPr>
            <a:r>
              <a:rPr lang="en-US" sz="2000" dirty="0">
                <a:solidFill>
                  <a:schemeClr val="tx1"/>
                </a:solidFill>
                <a:latin typeface="Arial Nova" panose="020B0504020202020204" pitchFamily="34" charset="0"/>
              </a:rPr>
              <a:t>Pending Invoices</a:t>
            </a:r>
          </a:p>
          <a:p>
            <a:pPr marL="38100" indent="0">
              <a:lnSpc>
                <a:spcPct val="90000"/>
              </a:lnSpc>
              <a:buNone/>
            </a:pPr>
            <a:endParaRPr lang="en-US" sz="2000" dirty="0">
              <a:solidFill>
                <a:schemeClr val="tx1"/>
              </a:solidFill>
              <a:latin typeface="Arial Nova" panose="020B0504020202020204" pitchFamily="34" charset="0"/>
            </a:endParaRPr>
          </a:p>
          <a:p>
            <a:pPr marL="38100" indent="0">
              <a:lnSpc>
                <a:spcPct val="90000"/>
              </a:lnSpc>
              <a:buNone/>
            </a:pPr>
            <a:r>
              <a:rPr lang="en-US" sz="2000" dirty="0">
                <a:solidFill>
                  <a:schemeClr val="tx1"/>
                </a:solidFill>
                <a:latin typeface="Arial Nova" panose="020B0504020202020204" pitchFamily="34" charset="0"/>
              </a:rPr>
              <a:t>Purchase Orders </a:t>
            </a:r>
          </a:p>
          <a:p>
            <a:pPr marL="38100" indent="0">
              <a:lnSpc>
                <a:spcPct val="90000"/>
              </a:lnSpc>
              <a:buNone/>
            </a:pPr>
            <a:endParaRPr lang="en-US" sz="2000" dirty="0">
              <a:solidFill>
                <a:schemeClr val="tx1"/>
              </a:solidFill>
              <a:latin typeface="Arial Nova" panose="020B0504020202020204" pitchFamily="34" charset="0"/>
            </a:endParaRPr>
          </a:p>
          <a:p>
            <a:pPr marL="38100" indent="0">
              <a:lnSpc>
                <a:spcPct val="90000"/>
              </a:lnSpc>
              <a:buNone/>
            </a:pPr>
            <a:r>
              <a:rPr lang="en-US" sz="2000" dirty="0">
                <a:solidFill>
                  <a:schemeClr val="tx1"/>
                </a:solidFill>
                <a:latin typeface="Arial Nova" panose="020B0504020202020204" pitchFamily="34" charset="0"/>
              </a:rPr>
              <a:t>Remaining Balances</a:t>
            </a:r>
          </a:p>
          <a:p>
            <a:pPr marL="38100" indent="0">
              <a:lnSpc>
                <a:spcPct val="90000"/>
              </a:lnSpc>
              <a:buNone/>
            </a:pPr>
            <a:endParaRPr lang="en-US" sz="2000" dirty="0">
              <a:solidFill>
                <a:schemeClr val="tx1"/>
              </a:solidFill>
              <a:latin typeface="Arial Nova" panose="020B0504020202020204" pitchFamily="34" charset="0"/>
            </a:endParaRPr>
          </a:p>
          <a:p>
            <a:pPr marL="38100" indent="0">
              <a:lnSpc>
                <a:spcPct val="90000"/>
              </a:lnSpc>
              <a:buNone/>
            </a:pPr>
            <a:r>
              <a:rPr lang="en-US" sz="2000" dirty="0">
                <a:solidFill>
                  <a:schemeClr val="tx1"/>
                </a:solidFill>
                <a:latin typeface="Arial Nova" panose="020B0504020202020204" pitchFamily="34" charset="0"/>
              </a:rPr>
              <a:t>Pending Payments</a:t>
            </a:r>
          </a:p>
        </p:txBody>
      </p:sp>
      <p:pic>
        <p:nvPicPr>
          <p:cNvPr id="6" name="Content Placeholder 5">
            <a:extLst>
              <a:ext uri="{FF2B5EF4-FFF2-40B4-BE49-F238E27FC236}">
                <a16:creationId xmlns:a16="http://schemas.microsoft.com/office/drawing/2014/main" id="{DFCA881C-27E3-4A9B-A96E-0F2100095DD6}"/>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230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61612-75F5-4C09-9A7E-B6BEF8ED392A}"/>
              </a:ext>
            </a:extLst>
          </p:cNvPr>
          <p:cNvSpPr>
            <a:spLocks noGrp="1"/>
          </p:cNvSpPr>
          <p:nvPr>
            <p:ph type="title"/>
          </p:nvPr>
        </p:nvSpPr>
        <p:spPr/>
        <p:txBody>
          <a:bodyPr>
            <a:normAutofit/>
          </a:bodyPr>
          <a:lstStyle/>
          <a:p>
            <a:pPr algn="ctr"/>
            <a:r>
              <a:rPr lang="en-US" b="1" dirty="0">
                <a:solidFill>
                  <a:srgbClr val="FF0000"/>
                </a:solidFill>
              </a:rPr>
              <a:t>e</a:t>
            </a:r>
            <a:r>
              <a:rPr lang="en-US" b="1" dirty="0">
                <a:solidFill>
                  <a:srgbClr val="C00000"/>
                </a:solidFill>
              </a:rPr>
              <a:t>Settlements</a:t>
            </a:r>
            <a:r>
              <a:rPr lang="en-US" dirty="0">
                <a:latin typeface="Arial Nova" panose="020B0504020202020204" pitchFamily="34" charset="0"/>
              </a:rPr>
              <a:t> Portal for Payment</a:t>
            </a:r>
          </a:p>
        </p:txBody>
      </p:sp>
      <p:sp>
        <p:nvSpPr>
          <p:cNvPr id="3" name="Text Placeholder 2">
            <a:extLst>
              <a:ext uri="{FF2B5EF4-FFF2-40B4-BE49-F238E27FC236}">
                <a16:creationId xmlns:a16="http://schemas.microsoft.com/office/drawing/2014/main" id="{182BF31C-50D5-40DC-8B8B-BE26319ADF4E}"/>
              </a:ext>
            </a:extLst>
          </p:cNvPr>
          <p:cNvSpPr>
            <a:spLocks noGrp="1"/>
          </p:cNvSpPr>
          <p:nvPr>
            <p:ph type="body" idx="1"/>
          </p:nvPr>
        </p:nvSpPr>
        <p:spPr/>
        <p:txBody>
          <a:bodyPr/>
          <a:lstStyle/>
          <a:p>
            <a:r>
              <a:rPr lang="en-US" dirty="0">
                <a:latin typeface="Arial Nova" panose="020B0504020202020204" pitchFamily="34" charset="0"/>
              </a:rPr>
              <a:t>Supplier Administrator</a:t>
            </a:r>
          </a:p>
        </p:txBody>
      </p:sp>
      <p:pic>
        <p:nvPicPr>
          <p:cNvPr id="13" name="Picture Placeholder 12">
            <a:extLst>
              <a:ext uri="{FF2B5EF4-FFF2-40B4-BE49-F238E27FC236}">
                <a16:creationId xmlns:a16="http://schemas.microsoft.com/office/drawing/2014/main" id="{D5BC9897-0E07-48E1-BCC3-83EF725B24BF}"/>
              </a:ext>
            </a:extLst>
          </p:cNvPr>
          <p:cNvPicPr>
            <a:picLocks noGrp="1" noChangeAspect="1"/>
          </p:cNvPicPr>
          <p:nvPr>
            <p:ph type="pic" idx="15"/>
          </p:nvPr>
        </p:nvPicPr>
        <p:blipFill>
          <a:blip r:embed="rId3">
            <a:extLst>
              <a:ext uri="{28A0092B-C50C-407E-A947-70E740481C1C}">
                <a14:useLocalDpi xmlns:a14="http://schemas.microsoft.com/office/drawing/2010/main" val="0"/>
              </a:ext>
            </a:extLst>
          </a:blip>
          <a:srcRect t="32717" b="32717"/>
          <a:stretch>
            <a:fillRect/>
          </a:stretch>
        </p:blipFill>
        <p:spPr/>
      </p:pic>
      <p:sp>
        <p:nvSpPr>
          <p:cNvPr id="5" name="Text Placeholder 4">
            <a:extLst>
              <a:ext uri="{FF2B5EF4-FFF2-40B4-BE49-F238E27FC236}">
                <a16:creationId xmlns:a16="http://schemas.microsoft.com/office/drawing/2014/main" id="{2BAAF4A9-182A-4321-815D-C85907DCBD01}"/>
              </a:ext>
            </a:extLst>
          </p:cNvPr>
          <p:cNvSpPr>
            <a:spLocks noGrp="1"/>
          </p:cNvSpPr>
          <p:nvPr>
            <p:ph type="body" sz="half" idx="18"/>
          </p:nvPr>
        </p:nvSpPr>
        <p:spPr/>
        <p:txBody>
          <a:bodyPr/>
          <a:lstStyle/>
          <a:p>
            <a:r>
              <a:rPr lang="en-US" dirty="0">
                <a:latin typeface="Arial Nova" panose="020B0504020202020204" pitchFamily="34" charset="0"/>
              </a:rPr>
              <a:t>OAKS Account Established</a:t>
            </a:r>
          </a:p>
          <a:p>
            <a:r>
              <a:rPr lang="en-US" dirty="0">
                <a:latin typeface="Arial Nova" panose="020B0504020202020204" pitchFamily="34" charset="0"/>
              </a:rPr>
              <a:t>EFT Information</a:t>
            </a:r>
          </a:p>
          <a:p>
            <a:r>
              <a:rPr lang="en-US" dirty="0">
                <a:latin typeface="Arial Nova" panose="020B0504020202020204" pitchFamily="34" charset="0"/>
              </a:rPr>
              <a:t>Online Invoice</a:t>
            </a:r>
          </a:p>
        </p:txBody>
      </p:sp>
      <p:sp>
        <p:nvSpPr>
          <p:cNvPr id="6" name="Text Placeholder 5">
            <a:extLst>
              <a:ext uri="{FF2B5EF4-FFF2-40B4-BE49-F238E27FC236}">
                <a16:creationId xmlns:a16="http://schemas.microsoft.com/office/drawing/2014/main" id="{5EFE6B0D-A129-4EB1-8584-5A2685E8C215}"/>
              </a:ext>
            </a:extLst>
          </p:cNvPr>
          <p:cNvSpPr>
            <a:spLocks noGrp="1"/>
          </p:cNvSpPr>
          <p:nvPr>
            <p:ph type="body" sz="quarter" idx="3"/>
          </p:nvPr>
        </p:nvSpPr>
        <p:spPr/>
        <p:txBody>
          <a:bodyPr/>
          <a:lstStyle/>
          <a:p>
            <a:r>
              <a:rPr lang="en-US" dirty="0">
                <a:latin typeface="Arial Nova" panose="020B0504020202020204" pitchFamily="34" charset="0"/>
              </a:rPr>
              <a:t>Agency Buyer </a:t>
            </a:r>
          </a:p>
        </p:txBody>
      </p:sp>
      <p:pic>
        <p:nvPicPr>
          <p:cNvPr id="15" name="Picture Placeholder 14">
            <a:extLst>
              <a:ext uri="{FF2B5EF4-FFF2-40B4-BE49-F238E27FC236}">
                <a16:creationId xmlns:a16="http://schemas.microsoft.com/office/drawing/2014/main" id="{4D9FB75B-0229-4DF9-BFAF-B32F0C468EF0}"/>
              </a:ext>
            </a:extLst>
          </p:cNvPr>
          <p:cNvPicPr>
            <a:picLocks noGrp="1" noChangeAspect="1"/>
          </p:cNvPicPr>
          <p:nvPr>
            <p:ph type="pic" idx="21"/>
          </p:nvPr>
        </p:nvPicPr>
        <p:blipFill>
          <a:blip r:embed="rId4">
            <a:extLst>
              <a:ext uri="{28A0092B-C50C-407E-A947-70E740481C1C}">
                <a14:useLocalDpi xmlns:a14="http://schemas.microsoft.com/office/drawing/2010/main" val="0"/>
              </a:ext>
            </a:extLst>
          </a:blip>
          <a:srcRect t="10998" b="10998"/>
          <a:stretch>
            <a:fillRect/>
          </a:stretch>
        </p:blipFill>
        <p:spPr>
          <a:xfrm>
            <a:off x="8075698" y="1942430"/>
            <a:ext cx="3092368" cy="1608164"/>
          </a:xfrm>
        </p:spPr>
      </p:pic>
      <p:sp>
        <p:nvSpPr>
          <p:cNvPr id="8" name="Text Placeholder 7">
            <a:extLst>
              <a:ext uri="{FF2B5EF4-FFF2-40B4-BE49-F238E27FC236}">
                <a16:creationId xmlns:a16="http://schemas.microsoft.com/office/drawing/2014/main" id="{F63D3E36-34A5-4840-B250-00F6FBFA366A}"/>
              </a:ext>
            </a:extLst>
          </p:cNvPr>
          <p:cNvSpPr>
            <a:spLocks noGrp="1"/>
          </p:cNvSpPr>
          <p:nvPr>
            <p:ph type="body" sz="half" idx="19"/>
          </p:nvPr>
        </p:nvSpPr>
        <p:spPr>
          <a:xfrm>
            <a:off x="4225429" y="4480367"/>
            <a:ext cx="3516990" cy="1310833"/>
          </a:xfrm>
        </p:spPr>
        <p:txBody>
          <a:bodyPr/>
          <a:lstStyle/>
          <a:p>
            <a:r>
              <a:rPr lang="en-US" dirty="0">
                <a:latin typeface="Arial Nova" panose="020B0504020202020204" pitchFamily="34" charset="0"/>
              </a:rPr>
              <a:t>Agency Buyer  receives Invoice </a:t>
            </a:r>
          </a:p>
          <a:p>
            <a:r>
              <a:rPr lang="en-US" dirty="0">
                <a:latin typeface="Arial Nova" panose="020B0504020202020204" pitchFamily="34" charset="0"/>
              </a:rPr>
              <a:t>Invoice “Released”  - creation of voucher</a:t>
            </a:r>
          </a:p>
          <a:p>
            <a:r>
              <a:rPr lang="en-US" dirty="0">
                <a:latin typeface="Arial Nova" panose="020B0504020202020204" pitchFamily="34" charset="0"/>
              </a:rPr>
              <a:t>OAKS overnight Batch</a:t>
            </a:r>
          </a:p>
        </p:txBody>
      </p:sp>
      <p:sp>
        <p:nvSpPr>
          <p:cNvPr id="9" name="Text Placeholder 8">
            <a:extLst>
              <a:ext uri="{FF2B5EF4-FFF2-40B4-BE49-F238E27FC236}">
                <a16:creationId xmlns:a16="http://schemas.microsoft.com/office/drawing/2014/main" id="{00153791-0623-4ABA-9D12-97DBB1778D9C}"/>
              </a:ext>
            </a:extLst>
          </p:cNvPr>
          <p:cNvSpPr>
            <a:spLocks noGrp="1"/>
          </p:cNvSpPr>
          <p:nvPr>
            <p:ph type="body" sz="quarter" idx="13"/>
          </p:nvPr>
        </p:nvSpPr>
        <p:spPr/>
        <p:txBody>
          <a:bodyPr/>
          <a:lstStyle/>
          <a:p>
            <a:r>
              <a:rPr lang="en-US" dirty="0">
                <a:latin typeface="Arial Nova" panose="020B0504020202020204" pitchFamily="34" charset="0"/>
              </a:rPr>
              <a:t>Agency User</a:t>
            </a:r>
          </a:p>
        </p:txBody>
      </p:sp>
      <p:pic>
        <p:nvPicPr>
          <p:cNvPr id="17" name="Picture Placeholder 16">
            <a:extLst>
              <a:ext uri="{FF2B5EF4-FFF2-40B4-BE49-F238E27FC236}">
                <a16:creationId xmlns:a16="http://schemas.microsoft.com/office/drawing/2014/main" id="{F8A1C8EA-8A5B-4E3D-BD56-B73CC6D18C19}"/>
              </a:ext>
            </a:extLst>
          </p:cNvPr>
          <p:cNvPicPr>
            <a:picLocks noGrp="1" noChangeAspect="1"/>
          </p:cNvPicPr>
          <p:nvPr>
            <p:ph type="pic" idx="22"/>
          </p:nvPr>
        </p:nvPicPr>
        <p:blipFill>
          <a:blip r:embed="rId5">
            <a:extLst>
              <a:ext uri="{28A0092B-C50C-407E-A947-70E740481C1C}">
                <a14:useLocalDpi xmlns:a14="http://schemas.microsoft.com/office/drawing/2010/main" val="0"/>
              </a:ext>
            </a:extLst>
          </a:blip>
          <a:srcRect t="11079" b="11079"/>
          <a:stretch>
            <a:fillRect/>
          </a:stretch>
        </p:blipFill>
        <p:spPr>
          <a:xfrm>
            <a:off x="4650051" y="1943300"/>
            <a:ext cx="3092368" cy="1607294"/>
          </a:xfrm>
        </p:spPr>
      </p:pic>
      <p:sp>
        <p:nvSpPr>
          <p:cNvPr id="11" name="Text Placeholder 10">
            <a:extLst>
              <a:ext uri="{FF2B5EF4-FFF2-40B4-BE49-F238E27FC236}">
                <a16:creationId xmlns:a16="http://schemas.microsoft.com/office/drawing/2014/main" id="{0775C1F6-E3B5-46EC-9212-6092E5414785}"/>
              </a:ext>
            </a:extLst>
          </p:cNvPr>
          <p:cNvSpPr>
            <a:spLocks noGrp="1"/>
          </p:cNvSpPr>
          <p:nvPr>
            <p:ph type="body" sz="half" idx="20"/>
          </p:nvPr>
        </p:nvSpPr>
        <p:spPr>
          <a:xfrm>
            <a:off x="7966572" y="4480365"/>
            <a:ext cx="3516990" cy="1310835"/>
          </a:xfrm>
        </p:spPr>
        <p:txBody>
          <a:bodyPr/>
          <a:lstStyle/>
          <a:p>
            <a:r>
              <a:rPr lang="en-US" dirty="0">
                <a:latin typeface="Arial Nova" panose="020B0504020202020204" pitchFamily="34" charset="0"/>
              </a:rPr>
              <a:t>Agency Voucher Approval Process</a:t>
            </a:r>
          </a:p>
          <a:p>
            <a:r>
              <a:rPr lang="en-US" dirty="0">
                <a:latin typeface="Arial Nova" panose="020B0504020202020204" pitchFamily="34" charset="0"/>
              </a:rPr>
              <a:t>If no changes, Voucher approved for payment</a:t>
            </a:r>
          </a:p>
        </p:txBody>
      </p:sp>
    </p:spTree>
    <p:extLst>
      <p:ext uri="{BB962C8B-B14F-4D97-AF65-F5344CB8AC3E}">
        <p14:creationId xmlns:p14="http://schemas.microsoft.com/office/powerpoint/2010/main" val="212063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3282169-EE9C-4D3D-B36F-99A5DA7DE4C1}"/>
              </a:ext>
            </a:extLst>
          </p:cNvPr>
          <p:cNvPicPr>
            <a:picLocks noChangeAspect="1"/>
          </p:cNvPicPr>
          <p:nvPr/>
        </p:nvPicPr>
        <p:blipFill rotWithShape="1">
          <a:blip r:embed="rId2">
            <a:extLst>
              <a:ext uri="{28A0092B-C50C-407E-A947-70E740481C1C}">
                <a14:useLocalDpi xmlns:a14="http://schemas.microsoft.com/office/drawing/2010/main" val="0"/>
              </a:ext>
            </a:extLst>
          </a:blip>
          <a:srcRect t="2270" r="-1" b="18192"/>
          <a:stretch/>
        </p:blipFill>
        <p:spPr>
          <a:xfrm>
            <a:off x="321731" y="557189"/>
            <a:ext cx="5668684" cy="5743618"/>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DA7EBE4A-E596-43C0-8ED5-FA27579FFD7F}"/>
              </a:ext>
            </a:extLst>
          </p:cNvPr>
          <p:cNvPicPr>
            <a:picLocks noChangeAspect="1"/>
          </p:cNvPicPr>
          <p:nvPr/>
        </p:nvPicPr>
        <p:blipFill rotWithShape="1">
          <a:blip r:embed="rId3">
            <a:extLst>
              <a:ext uri="{28A0092B-C50C-407E-A947-70E740481C1C}">
                <a14:useLocalDpi xmlns:a14="http://schemas.microsoft.com/office/drawing/2010/main" val="0"/>
              </a:ext>
            </a:extLst>
          </a:blip>
          <a:srcRect l="11625" r="12050" b="1"/>
          <a:stretch/>
        </p:blipFill>
        <p:spPr>
          <a:xfrm>
            <a:off x="6195375" y="557189"/>
            <a:ext cx="5674893" cy="5743618"/>
          </a:xfrm>
          <a:prstGeom prst="rect">
            <a:avLst/>
          </a:prstGeom>
        </p:spPr>
      </p:pic>
    </p:spTree>
    <p:extLst>
      <p:ext uri="{BB962C8B-B14F-4D97-AF65-F5344CB8AC3E}">
        <p14:creationId xmlns:p14="http://schemas.microsoft.com/office/powerpoint/2010/main" val="2411704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8636E-E22C-49FD-B871-E7E63C60D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51" y="376472"/>
            <a:ext cx="9737134" cy="6105056"/>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9D17B147-B018-42A4-8DFB-7907726C6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442" y="205273"/>
            <a:ext cx="2354607" cy="1819469"/>
          </a:xfrm>
          <a:prstGeom prst="rect">
            <a:avLst/>
          </a:prstGeom>
        </p:spPr>
      </p:pic>
    </p:spTree>
    <p:extLst>
      <p:ext uri="{BB962C8B-B14F-4D97-AF65-F5344CB8AC3E}">
        <p14:creationId xmlns:p14="http://schemas.microsoft.com/office/powerpoint/2010/main" val="2470325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C86BB4-1B3B-49F3-90BB-7244F6E99B22}"/>
              </a:ext>
            </a:extLst>
          </p:cNvPr>
          <p:cNvSpPr txBox="1"/>
          <p:nvPr/>
        </p:nvSpPr>
        <p:spPr>
          <a:xfrm>
            <a:off x="841247" y="474146"/>
            <a:ext cx="10515593" cy="1197864"/>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400" b="1" dirty="0">
              <a:latin typeface="Arial Nova" panose="020B0504020202020204" pitchFamily="34" charset="0"/>
              <a:ea typeface="+mj-ea"/>
              <a:cs typeface="+mj-cs"/>
            </a:endParaRPr>
          </a:p>
        </p:txBody>
      </p:sp>
      <p:sp>
        <p:nvSpPr>
          <p:cNvPr id="6" name="TextBox 5">
            <a:extLst>
              <a:ext uri="{FF2B5EF4-FFF2-40B4-BE49-F238E27FC236}">
                <a16:creationId xmlns:a16="http://schemas.microsoft.com/office/drawing/2014/main" id="{FAA0D551-7012-4F4E-BF9B-BB8E0592F772}"/>
              </a:ext>
            </a:extLst>
          </p:cNvPr>
          <p:cNvSpPr txBox="1"/>
          <p:nvPr/>
        </p:nvSpPr>
        <p:spPr>
          <a:xfrm>
            <a:off x="7527228" y="1460577"/>
            <a:ext cx="3823525" cy="4171568"/>
          </a:xfrm>
          <a:prstGeom prst="rect">
            <a:avLst/>
          </a:prstGeom>
        </p:spPr>
        <p:txBody>
          <a:bodyPr vert="horz" lIns="91440" tIns="45720" rIns="91440" bIns="45720" rtlCol="0" anchor="ctr">
            <a:normAutofit fontScale="92500" lnSpcReduction="10000"/>
          </a:bodyPr>
          <a:lstStyle/>
          <a:p>
            <a:pPr>
              <a:lnSpc>
                <a:spcPct val="150000"/>
              </a:lnSpc>
              <a:spcAft>
                <a:spcPts val="600"/>
              </a:spcAft>
            </a:pPr>
            <a:r>
              <a:rPr lang="en-US" sz="2000" dirty="0">
                <a:latin typeface="Arial Nova" panose="020B0504020202020204" pitchFamily="34" charset="0"/>
              </a:rPr>
              <a:t>In an effort for the State of Ohio to create a streamlined process that enables suppliers and agency end-users to work together in a concerted effort for goods and services to be received and paid for in a timely fashion, a choice between two distinctive platforms will need to be made: </a:t>
            </a:r>
            <a:r>
              <a:rPr lang="en-US" sz="2000" dirty="0" err="1">
                <a:latin typeface="Arial Nova" panose="020B0504020202020204" pitchFamily="34" charset="0"/>
              </a:rPr>
              <a:t>Ohio|Buys</a:t>
            </a:r>
            <a:r>
              <a:rPr lang="en-US" sz="2000" dirty="0">
                <a:latin typeface="Arial Nova" panose="020B0504020202020204" pitchFamily="34" charset="0"/>
              </a:rPr>
              <a:t> or eSettlements. </a:t>
            </a:r>
          </a:p>
        </p:txBody>
      </p:sp>
      <p:pic>
        <p:nvPicPr>
          <p:cNvPr id="4100" name="Picture 4" descr="man writing on paper">
            <a:extLst>
              <a:ext uri="{FF2B5EF4-FFF2-40B4-BE49-F238E27FC236}">
                <a16:creationId xmlns:a16="http://schemas.microsoft.com/office/drawing/2014/main" id="{C8837071-40F7-4C5A-B94C-A93BB42FF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012" y="900553"/>
            <a:ext cx="6881823" cy="45901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BECCFE63-FC0A-488A-9405-0D3E436BE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6947" y="5860926"/>
            <a:ext cx="1188326" cy="787357"/>
          </a:xfrm>
          <a:prstGeom prst="rect">
            <a:avLst/>
          </a:prstGeom>
        </p:spPr>
      </p:pic>
    </p:spTree>
    <p:extLst>
      <p:ext uri="{BB962C8B-B14F-4D97-AF65-F5344CB8AC3E}">
        <p14:creationId xmlns:p14="http://schemas.microsoft.com/office/powerpoint/2010/main" val="1668068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8321F5-0DCC-443A-BB4D-4DD8695FF14D}"/>
              </a:ext>
            </a:extLst>
          </p:cNvPr>
          <p:cNvSpPr txBox="1"/>
          <p:nvPr/>
        </p:nvSpPr>
        <p:spPr>
          <a:xfrm>
            <a:off x="2555631" y="1441938"/>
            <a:ext cx="7080738" cy="397412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5400" b="0" i="0" u="none" strike="noStrike" kern="1200" cap="none" spc="0" normalizeH="0" baseline="0" noProof="0" dirty="0">
              <a:ln>
                <a:noFill/>
              </a:ln>
              <a:solidFill>
                <a:prstClr val="black">
                  <a:lumMod val="95000"/>
                  <a:lumOff val="5000"/>
                </a:prstClr>
              </a:solidFill>
              <a:effectLst/>
              <a:uLnTx/>
              <a:uFillTx/>
              <a:latin typeface="Calibri Light" panose="020F0302020204030204"/>
              <a:ea typeface="+mn-ea"/>
              <a:cs typeface="+mn-cs"/>
            </a:endParaRPr>
          </a:p>
        </p:txBody>
      </p:sp>
      <p:sp>
        <p:nvSpPr>
          <p:cNvPr id="5" name="Rectangle 4">
            <a:extLst>
              <a:ext uri="{FF2B5EF4-FFF2-40B4-BE49-F238E27FC236}">
                <a16:creationId xmlns:a16="http://schemas.microsoft.com/office/drawing/2014/main" id="{06BB20F0-3832-4F2B-B7D2-C3868E3CD016}"/>
              </a:ext>
            </a:extLst>
          </p:cNvPr>
          <p:cNvSpPr/>
          <p:nvPr/>
        </p:nvSpPr>
        <p:spPr>
          <a:xfrm>
            <a:off x="2719226" y="2803578"/>
            <a:ext cx="7719317" cy="17851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50021"/>
                </a:solidFill>
                <a:effectLst/>
                <a:uLnTx/>
                <a:uFillTx/>
                <a:latin typeface="Arial Nova" panose="020B0504020202020204" pitchFamily="34" charset="0"/>
                <a:ea typeface="+mn-ea"/>
                <a:cs typeface="Arial" panose="020B0604020202020204" pitchFamily="34" charset="0"/>
              </a:rPr>
              <a:t>O</a:t>
            </a:r>
            <a:r>
              <a:rPr kumimoji="0" lang="en-US" sz="6600" b="1" i="0" u="none" strike="noStrike" kern="1200" cap="none" spc="0" normalizeH="0" baseline="0" noProof="0" dirty="0">
                <a:ln>
                  <a:noFill/>
                </a:ln>
                <a:solidFill>
                  <a:srgbClr val="800000"/>
                </a:solidFill>
                <a:effectLst/>
                <a:uLnTx/>
                <a:uFillTx/>
                <a:latin typeface="Arial" panose="020B0604020202020204" pitchFamily="34" charset="0"/>
                <a:ea typeface="+mn-ea"/>
                <a:cs typeface="Arial" panose="020B0604020202020204" pitchFamily="34" charset="0"/>
              </a:rPr>
              <a:t>hio</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Connecting Buyers and Suppliers</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046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 name="Rectangle 8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4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464BE64E-1A5A-463B-81BA-2A36BE8518D9}"/>
              </a:ext>
            </a:extLst>
          </p:cNvPr>
          <p:cNvPicPr>
            <a:picLocks noChangeAspect="1"/>
          </p:cNvPicPr>
          <p:nvPr/>
        </p:nvPicPr>
        <p:blipFill>
          <a:blip r:embed="rId2"/>
          <a:stretch>
            <a:fillRect/>
          </a:stretch>
        </p:blipFill>
        <p:spPr>
          <a:xfrm>
            <a:off x="673047" y="652797"/>
            <a:ext cx="6806337" cy="4917578"/>
          </a:xfrm>
          <a:prstGeom prst="rect">
            <a:avLst/>
          </a:prstGeom>
        </p:spPr>
      </p:pic>
      <p:sp>
        <p:nvSpPr>
          <p:cNvPr id="3" name="Rectangle 2">
            <a:extLst>
              <a:ext uri="{FF2B5EF4-FFF2-40B4-BE49-F238E27FC236}">
                <a16:creationId xmlns:a16="http://schemas.microsoft.com/office/drawing/2014/main" id="{C68CF121-4A80-41C9-B96F-66D3A222F6F4}"/>
              </a:ext>
            </a:extLst>
          </p:cNvPr>
          <p:cNvSpPr/>
          <p:nvPr/>
        </p:nvSpPr>
        <p:spPr>
          <a:xfrm>
            <a:off x="7956396" y="2096668"/>
            <a:ext cx="3005951" cy="646331"/>
          </a:xfrm>
          <a:prstGeom prst="rect">
            <a:avLst/>
          </a:prstGeom>
        </p:spPr>
        <p:txBody>
          <a:bodyPr wrap="none">
            <a:spAutoFit/>
          </a:bodyPr>
          <a:lstStyle/>
          <a:p>
            <a:pPr lvl="0">
              <a:defRPr/>
            </a:pPr>
            <a:r>
              <a:rPr lang="en-US" dirty="0" err="1">
                <a:solidFill>
                  <a:srgbClr val="A50021"/>
                </a:solidFill>
                <a:latin typeface="Arial Nova" panose="020B0504020202020204" pitchFamily="34" charset="0"/>
                <a:cs typeface="Arial" panose="020B0604020202020204" pitchFamily="34" charset="0"/>
              </a:rPr>
              <a:t>O</a:t>
            </a:r>
            <a:r>
              <a:rPr lang="en-US" b="1" dirty="0" err="1">
                <a:solidFill>
                  <a:srgbClr val="800000"/>
                </a:solidFill>
                <a:latin typeface="Arial" panose="020B0604020202020204" pitchFamily="34" charset="0"/>
                <a:cs typeface="Arial" panose="020B0604020202020204" pitchFamily="34" charset="0"/>
              </a:rPr>
              <a:t>hio</a:t>
            </a:r>
            <a:r>
              <a:rPr lang="en-US" b="1" dirty="0" err="1">
                <a:solidFill>
                  <a:prstClr val="black"/>
                </a:solidFill>
                <a:latin typeface="Arial" panose="020B0604020202020204" pitchFamily="34" charset="0"/>
                <a:cs typeface="Arial" panose="020B0604020202020204" pitchFamily="34" charset="0"/>
              </a:rPr>
              <a:t>|Buys</a:t>
            </a:r>
            <a:endParaRPr lang="en-US" b="1" dirty="0">
              <a:solidFill>
                <a:prstClr val="black"/>
              </a:solidFill>
              <a:latin typeface="Arial" panose="020B0604020202020204" pitchFamily="34" charset="0"/>
              <a:cs typeface="Arial" panose="020B0604020202020204" pitchFamily="34" charset="0"/>
            </a:endParaRPr>
          </a:p>
          <a:p>
            <a:pPr lvl="0">
              <a:defRPr/>
            </a:pPr>
            <a:r>
              <a:rPr lang="en-US" b="1" dirty="0">
                <a:solidFill>
                  <a:prstClr val="black"/>
                </a:solidFill>
                <a:latin typeface="Arial" panose="020B0604020202020204" pitchFamily="34" charset="0"/>
                <a:cs typeface="Arial" panose="020B0604020202020204" pitchFamily="34" charset="0"/>
              </a:rPr>
              <a:t>Process &amp; Functionalities</a:t>
            </a:r>
          </a:p>
        </p:txBody>
      </p:sp>
    </p:spTree>
    <p:extLst>
      <p:ext uri="{BB962C8B-B14F-4D97-AF65-F5344CB8AC3E}">
        <p14:creationId xmlns:p14="http://schemas.microsoft.com/office/powerpoint/2010/main" val="1084755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A20F01-D0DE-4501-AFF3-99353B2667EC}"/>
              </a:ext>
            </a:extLst>
          </p:cNvPr>
          <p:cNvPicPr>
            <a:picLocks noChangeAspect="1"/>
          </p:cNvPicPr>
          <p:nvPr/>
        </p:nvPicPr>
        <p:blipFill>
          <a:blip r:embed="rId2"/>
          <a:stretch>
            <a:fillRect/>
          </a:stretch>
        </p:blipFill>
        <p:spPr>
          <a:xfrm>
            <a:off x="3446500" y="698642"/>
            <a:ext cx="8489618" cy="5722705"/>
          </a:xfrm>
          <a:prstGeom prst="rect">
            <a:avLst/>
          </a:prstGeom>
        </p:spPr>
      </p:pic>
      <p:sp>
        <p:nvSpPr>
          <p:cNvPr id="5" name="TextBox 4">
            <a:extLst>
              <a:ext uri="{FF2B5EF4-FFF2-40B4-BE49-F238E27FC236}">
                <a16:creationId xmlns:a16="http://schemas.microsoft.com/office/drawing/2014/main" id="{BB4149EB-B596-45BF-BDC3-D7FC882F34BC}"/>
              </a:ext>
            </a:extLst>
          </p:cNvPr>
          <p:cNvSpPr txBox="1"/>
          <p:nvPr/>
        </p:nvSpPr>
        <p:spPr>
          <a:xfrm>
            <a:off x="255882" y="477748"/>
            <a:ext cx="2938409" cy="1292662"/>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Buys</a:t>
            </a:r>
          </a:p>
          <a:p>
            <a:r>
              <a:rPr lang="en-US" sz="2000" dirty="0" err="1">
                <a:solidFill>
                  <a:srgbClr val="A50021"/>
                </a:solidFill>
                <a:latin typeface="Arial Nova" panose="020B0504020202020204" pitchFamily="34" charset="0"/>
                <a:cs typeface="Arial" panose="020B0604020202020204" pitchFamily="34" charset="0"/>
              </a:rPr>
              <a:t>O</a:t>
            </a:r>
            <a:r>
              <a:rPr lang="en-US" sz="2000" b="1" dirty="0" err="1">
                <a:solidFill>
                  <a:srgbClr val="800000"/>
                </a:solidFill>
                <a:latin typeface="Arial" panose="020B0604020202020204" pitchFamily="34" charset="0"/>
                <a:cs typeface="Arial" panose="020B0604020202020204" pitchFamily="34" charset="0"/>
              </a:rPr>
              <a:t>hio</a:t>
            </a:r>
            <a:r>
              <a:rPr lang="en-US" sz="2000" b="1" dirty="0" err="1">
                <a:solidFill>
                  <a:prstClr val="black"/>
                </a:solidFill>
                <a:latin typeface="Arial" panose="020B0604020202020204" pitchFamily="34" charset="0"/>
                <a:cs typeface="Arial" panose="020B0604020202020204" pitchFamily="34" charset="0"/>
              </a:rPr>
              <a:t>|Buys</a:t>
            </a:r>
            <a:endParaRPr lang="en-US" sz="2000" b="1" dirty="0">
              <a:solidFill>
                <a:prstClr val="black"/>
              </a:solidFill>
              <a:latin typeface="Arial" panose="020B0604020202020204" pitchFamily="34" charset="0"/>
              <a:cs typeface="Arial" panose="020B0604020202020204" pitchFamily="34" charset="0"/>
            </a:endParaRPr>
          </a:p>
          <a:p>
            <a:endParaRPr lang="en-US" dirty="0"/>
          </a:p>
        </p:txBody>
      </p:sp>
      <p:sp>
        <p:nvSpPr>
          <p:cNvPr id="6" name="TextBox 5">
            <a:extLst>
              <a:ext uri="{FF2B5EF4-FFF2-40B4-BE49-F238E27FC236}">
                <a16:creationId xmlns:a16="http://schemas.microsoft.com/office/drawing/2014/main" id="{EE6527A5-AD06-4CDC-8F7C-75820EFEC182}"/>
              </a:ext>
            </a:extLst>
          </p:cNvPr>
          <p:cNvSpPr txBox="1"/>
          <p:nvPr/>
        </p:nvSpPr>
        <p:spPr>
          <a:xfrm>
            <a:off x="255882" y="1453302"/>
            <a:ext cx="3200493" cy="400110"/>
          </a:xfrm>
          <a:prstGeom prst="rect">
            <a:avLst/>
          </a:prstGeom>
          <a:noFill/>
        </p:spPr>
        <p:txBody>
          <a:bodyPr wrap="none" rtlCol="0">
            <a:spAutoFit/>
          </a:bodyPr>
          <a:lstStyle/>
          <a:p>
            <a:pPr algn="ctr"/>
            <a:r>
              <a:rPr lang="en-US" sz="2000" dirty="0">
                <a:latin typeface="Arial Nova" panose="020B0504020202020204" pitchFamily="34" charset="0"/>
              </a:rPr>
              <a:t>Supplier PO Flip to Invoice</a:t>
            </a:r>
          </a:p>
        </p:txBody>
      </p:sp>
    </p:spTree>
    <p:extLst>
      <p:ext uri="{BB962C8B-B14F-4D97-AF65-F5344CB8AC3E}">
        <p14:creationId xmlns:p14="http://schemas.microsoft.com/office/powerpoint/2010/main" val="1065530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18414D-1626-4996-AACB-23D3DE45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extBox 1">
            <a:extLst>
              <a:ext uri="{FF2B5EF4-FFF2-40B4-BE49-F238E27FC236}">
                <a16:creationId xmlns:a16="http://schemas.microsoft.com/office/drawing/2014/main" id="{EBC86BB4-1B3B-49F3-90BB-7244F6E99B22}"/>
              </a:ext>
            </a:extLst>
          </p:cNvPr>
          <p:cNvSpPr txBox="1"/>
          <p:nvPr/>
        </p:nvSpPr>
        <p:spPr>
          <a:xfrm>
            <a:off x="1744825" y="707132"/>
            <a:ext cx="3746338"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500" b="1" dirty="0">
                <a:solidFill>
                  <a:schemeClr val="bg1"/>
                </a:solidFill>
                <a:latin typeface="Arial Nova" panose="020B0504020202020204" pitchFamily="34" charset="0"/>
                <a:ea typeface="+mj-ea"/>
                <a:cs typeface="+mj-cs"/>
              </a:rPr>
              <a:t>Highlights: </a:t>
            </a:r>
            <a:r>
              <a:rPr lang="en-US" sz="3600" b="1" dirty="0">
                <a:solidFill>
                  <a:srgbClr val="FF0000"/>
                </a:solidFill>
              </a:rPr>
              <a:t>e</a:t>
            </a:r>
            <a:r>
              <a:rPr lang="en-US" sz="3600" b="1" dirty="0">
                <a:solidFill>
                  <a:srgbClr val="C00000"/>
                </a:solidFill>
              </a:rPr>
              <a:t>Settlements</a:t>
            </a:r>
            <a:endParaRPr lang="en-US" sz="3500" b="1" dirty="0">
              <a:solidFill>
                <a:schemeClr val="bg1"/>
              </a:solidFill>
              <a:latin typeface="Arial Nova" panose="020B0504020202020204" pitchFamily="34" charset="0"/>
              <a:ea typeface="+mj-ea"/>
              <a:cs typeface="+mj-cs"/>
            </a:endParaRPr>
          </a:p>
          <a:p>
            <a:pPr>
              <a:lnSpc>
                <a:spcPct val="90000"/>
              </a:lnSpc>
              <a:spcBef>
                <a:spcPct val="0"/>
              </a:spcBef>
              <a:spcAft>
                <a:spcPts val="600"/>
              </a:spcAft>
            </a:pPr>
            <a:endParaRPr lang="en-US" sz="3500" b="1" dirty="0">
              <a:solidFill>
                <a:schemeClr val="bg1"/>
              </a:solidFill>
              <a:latin typeface="+mj-lt"/>
              <a:ea typeface="+mj-ea"/>
              <a:cs typeface="+mj-cs"/>
            </a:endParaRPr>
          </a:p>
        </p:txBody>
      </p:sp>
      <p:pic>
        <p:nvPicPr>
          <p:cNvPr id="4" name="Picture 3" descr="Icon&#10;&#10;Description automatically generated">
            <a:extLst>
              <a:ext uri="{FF2B5EF4-FFF2-40B4-BE49-F238E27FC236}">
                <a16:creationId xmlns:a16="http://schemas.microsoft.com/office/drawing/2014/main" id="{9C185A2E-28B1-4AFA-8974-CD1F2EB90990}"/>
              </a:ext>
            </a:extLst>
          </p:cNvPr>
          <p:cNvPicPr>
            <a:picLocks noChangeAspect="1"/>
          </p:cNvPicPr>
          <p:nvPr/>
        </p:nvPicPr>
        <p:blipFill rotWithShape="1">
          <a:blip r:embed="rId2">
            <a:extLst>
              <a:ext uri="{28A0092B-C50C-407E-A947-70E740481C1C}">
                <a14:useLocalDpi xmlns:a14="http://schemas.microsoft.com/office/drawing/2010/main" val="0"/>
              </a:ext>
            </a:extLst>
          </a:blip>
          <a:srcRect l="3020" r="3021"/>
          <a:stretch/>
        </p:blipFill>
        <p:spPr>
          <a:xfrm>
            <a:off x="5748338" y="10"/>
            <a:ext cx="6443662" cy="6857989"/>
          </a:xfrm>
          <a:prstGeom prst="rect">
            <a:avLst/>
          </a:prstGeom>
        </p:spPr>
      </p:pic>
      <p:sp>
        <p:nvSpPr>
          <p:cNvPr id="14" name="Rectangle 13">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428875" y="3209925"/>
            <a:ext cx="97631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9DEAD26-E260-499D-B5CA-709143C7A610}"/>
              </a:ext>
            </a:extLst>
          </p:cNvPr>
          <p:cNvSpPr txBox="1"/>
          <p:nvPr/>
        </p:nvSpPr>
        <p:spPr>
          <a:xfrm>
            <a:off x="804672" y="2731911"/>
            <a:ext cx="4782458" cy="3321755"/>
          </a:xfrm>
          <a:prstGeom prst="rect">
            <a:avLst/>
          </a:prstGeom>
        </p:spPr>
        <p:txBody>
          <a:bodyPr vert="horz" lIns="91440" tIns="45720" rIns="91440" bIns="45720" numCol="1" rtlCol="0" anchor="t">
            <a:normAutofit/>
          </a:bodyPr>
          <a:lstStyle/>
          <a:p>
            <a:pPr algn="ctr">
              <a:lnSpc>
                <a:spcPct val="90000"/>
              </a:lnSpc>
              <a:spcAft>
                <a:spcPts val="600"/>
              </a:spcAft>
            </a:pPr>
            <a:endParaRPr lang="en-US" sz="2800" dirty="0">
              <a:latin typeface="Arial Nova" panose="020B0504020202020204" pitchFamily="34" charset="0"/>
            </a:endParaRPr>
          </a:p>
        </p:txBody>
      </p:sp>
    </p:spTree>
    <p:extLst>
      <p:ext uri="{BB962C8B-B14F-4D97-AF65-F5344CB8AC3E}">
        <p14:creationId xmlns:p14="http://schemas.microsoft.com/office/powerpoint/2010/main" val="3441918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7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descr="2 Exceptional Supplier Cost Reduction Techniques Beyond Manufacturing -  Miller Fabrication Solutions">
            <a:extLst>
              <a:ext uri="{FF2B5EF4-FFF2-40B4-BE49-F238E27FC236}">
                <a16:creationId xmlns:a16="http://schemas.microsoft.com/office/drawing/2014/main" id="{20DF72CC-7B14-4C9A-AB25-5B1CAE58AF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0885"/>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7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AE37E41-AD41-488B-97B3-611D4349858C}"/>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REDUCE</a:t>
            </a:r>
          </a:p>
        </p:txBody>
      </p:sp>
      <p:sp>
        <p:nvSpPr>
          <p:cNvPr id="3082"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83"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00901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Word and Meaning Exercise: “Elimination” on Behance">
            <a:extLst>
              <a:ext uri="{FF2B5EF4-FFF2-40B4-BE49-F238E27FC236}">
                <a16:creationId xmlns:a16="http://schemas.microsoft.com/office/drawing/2014/main" id="{E5818842-122E-4736-88CE-E1C53B33D3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3" b="4126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585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122" name="Picture 2" descr="Enhance - Michigan Tutorial Association">
            <a:extLst>
              <a:ext uri="{FF2B5EF4-FFF2-40B4-BE49-F238E27FC236}">
                <a16:creationId xmlns:a16="http://schemas.microsoft.com/office/drawing/2014/main" id="{FD95F53D-EE9A-4172-A909-7B7BBC177B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337" b="1"/>
          <a:stretch/>
        </p:blipFill>
        <p:spPr bwMode="auto">
          <a:xfrm>
            <a:off x="634481" y="321733"/>
            <a:ext cx="11235785" cy="604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9695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1E5B-3345-473E-8279-59006C4F74A5}"/>
              </a:ext>
            </a:extLst>
          </p:cNvPr>
          <p:cNvSpPr>
            <a:spLocks noGrp="1"/>
          </p:cNvSpPr>
          <p:nvPr>
            <p:ph type="title"/>
          </p:nvPr>
        </p:nvSpPr>
        <p:spPr>
          <a:xfrm>
            <a:off x="841248" y="818457"/>
            <a:ext cx="3322317" cy="2975876"/>
          </a:xfrm>
        </p:spPr>
        <p:txBody>
          <a:bodyPr vert="horz" lIns="91440" tIns="45720" rIns="91440" bIns="45720" rtlCol="0" anchor="b">
            <a:normAutofit/>
          </a:bodyPr>
          <a:lstStyle/>
          <a:p>
            <a:r>
              <a:rPr lang="en-US" dirty="0">
                <a:latin typeface="Arial Nova" panose="020B0504020202020204" pitchFamily="34" charset="0"/>
              </a:rPr>
              <a:t>Highlights: </a:t>
            </a:r>
            <a:r>
              <a:rPr lang="en-US" spc="0" dirty="0" err="1">
                <a:solidFill>
                  <a:srgbClr val="A50021"/>
                </a:solidFill>
                <a:latin typeface="Arial Nova" panose="020B0504020202020204" pitchFamily="34" charset="0"/>
                <a:cs typeface="Arial" panose="020B0604020202020204" pitchFamily="34" charset="0"/>
              </a:rPr>
              <a:t>O</a:t>
            </a:r>
            <a:r>
              <a:rPr lang="en-US" b="1" spc="0" dirty="0" err="1">
                <a:solidFill>
                  <a:srgbClr val="800000"/>
                </a:solidFill>
                <a:latin typeface="Arial" panose="020B0604020202020204" pitchFamily="34" charset="0"/>
                <a:cs typeface="Arial" panose="020B0604020202020204" pitchFamily="34" charset="0"/>
              </a:rPr>
              <a:t>hio</a:t>
            </a:r>
            <a:r>
              <a:rPr lang="en-US" b="1" spc="0" dirty="0" err="1">
                <a:solidFill>
                  <a:prstClr val="black"/>
                </a:solidFill>
                <a:latin typeface="Arial" panose="020B0604020202020204" pitchFamily="34" charset="0"/>
                <a:cs typeface="Arial" panose="020B0604020202020204" pitchFamily="34" charset="0"/>
              </a:rPr>
              <a:t>|Buys</a:t>
            </a:r>
            <a:br>
              <a:rPr lang="en-US" b="1" spc="0" dirty="0">
                <a:solidFill>
                  <a:prstClr val="black"/>
                </a:solidFill>
                <a:latin typeface="Arial" panose="020B0604020202020204" pitchFamily="34" charset="0"/>
                <a:cs typeface="Arial" panose="020B0604020202020204" pitchFamily="34" charset="0"/>
              </a:rPr>
            </a:br>
            <a:r>
              <a:rPr lang="en-US" b="1" dirty="0">
                <a:solidFill>
                  <a:schemeClr val="bg1"/>
                </a:solidFill>
                <a:latin typeface="Arial" panose="020B0604020202020204" pitchFamily="34" charset="0"/>
                <a:cs typeface="Arial" panose="020B0604020202020204" pitchFamily="34" charset="0"/>
              </a:rPr>
              <a:t>|Buys</a:t>
            </a:r>
            <a:endParaRPr lang="en-US" kern="1200" dirty="0">
              <a:solidFill>
                <a:schemeClr val="tx1"/>
              </a:solidFill>
              <a:latin typeface="+mj-lt"/>
              <a:ea typeface="+mj-ea"/>
              <a:cs typeface="+mj-cs"/>
            </a:endParaRPr>
          </a:p>
        </p:txBody>
      </p:sp>
      <p:pic>
        <p:nvPicPr>
          <p:cNvPr id="22" name="Graphic 21" descr="Add In">
            <a:extLst>
              <a:ext uri="{FF2B5EF4-FFF2-40B4-BE49-F238E27FC236}">
                <a16:creationId xmlns:a16="http://schemas.microsoft.com/office/drawing/2014/main" id="{FD7A981E-B5EC-489B-B3E7-C0F5BB3979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868" y="566916"/>
            <a:ext cx="5724168" cy="5724168"/>
          </a:xfrm>
          <a:prstGeom prst="rect">
            <a:avLst/>
          </a:prstGeom>
        </p:spPr>
      </p:pic>
    </p:spTree>
    <p:extLst>
      <p:ext uri="{BB962C8B-B14F-4D97-AF65-F5344CB8AC3E}">
        <p14:creationId xmlns:p14="http://schemas.microsoft.com/office/powerpoint/2010/main" val="1432204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D0C6-8ABF-4727-8EF5-B17E9128DF1B}"/>
              </a:ext>
            </a:extLst>
          </p:cNvPr>
          <p:cNvSpPr>
            <a:spLocks noGrp="1"/>
          </p:cNvSpPr>
          <p:nvPr>
            <p:ph type="title"/>
          </p:nvPr>
        </p:nvSpPr>
        <p:spPr>
          <a:xfrm>
            <a:off x="8006085" y="1129084"/>
            <a:ext cx="3689091" cy="1960157"/>
          </a:xfrm>
        </p:spPr>
        <p:txBody>
          <a:bodyPr vert="horz" lIns="91440" tIns="45720" rIns="91440" bIns="45720" rtlCol="0" anchor="ctr">
            <a:normAutofit/>
          </a:bodyPr>
          <a:lstStyle/>
          <a:p>
            <a:br>
              <a:rPr lang="en-US" sz="4000" b="1">
                <a:solidFill>
                  <a:schemeClr val="tx1"/>
                </a:solidFill>
              </a:rPr>
            </a:br>
            <a:endParaRPr lang="en-US" sz="4000">
              <a:solidFill>
                <a:schemeClr val="tx1"/>
              </a:solidFill>
            </a:endParaRPr>
          </a:p>
        </p:txBody>
      </p:sp>
      <p:pic>
        <p:nvPicPr>
          <p:cNvPr id="6" name="Picture Placeholder 5" descr="A picture containing person, toothbrush, pencil, holding&#10;&#10;Description automatically generated">
            <a:extLst>
              <a:ext uri="{FF2B5EF4-FFF2-40B4-BE49-F238E27FC236}">
                <a16:creationId xmlns:a16="http://schemas.microsoft.com/office/drawing/2014/main" id="{867B9915-3491-4F0F-9DB0-94D2C2B1E5FC}"/>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5192" r="-1" b="-1"/>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4" name="Text Placeholder 3">
            <a:extLst>
              <a:ext uri="{FF2B5EF4-FFF2-40B4-BE49-F238E27FC236}">
                <a16:creationId xmlns:a16="http://schemas.microsoft.com/office/drawing/2014/main" id="{3EE10C04-785C-4AB3-B575-60BE81886739}"/>
              </a:ext>
            </a:extLst>
          </p:cNvPr>
          <p:cNvSpPr>
            <a:spLocks noGrp="1"/>
          </p:cNvSpPr>
          <p:nvPr>
            <p:ph type="body" sz="half" idx="2"/>
          </p:nvPr>
        </p:nvSpPr>
        <p:spPr>
          <a:xfrm>
            <a:off x="8006085" y="3236181"/>
            <a:ext cx="3689091" cy="2195515"/>
          </a:xfrm>
        </p:spPr>
        <p:txBody>
          <a:bodyPr vert="horz" lIns="91440" tIns="45720" rIns="91440" bIns="45720" rtlCol="0">
            <a:normAutofit/>
          </a:bodyPr>
          <a:lstStyle/>
          <a:p>
            <a:pPr>
              <a:lnSpc>
                <a:spcPct val="90000"/>
              </a:lnSpc>
            </a:pPr>
            <a:r>
              <a:rPr lang="en-US" sz="2400" dirty="0">
                <a:solidFill>
                  <a:schemeClr val="tx1"/>
                </a:solidFill>
                <a:latin typeface="Arial Nova" panose="020B0504020202020204" pitchFamily="34" charset="0"/>
              </a:rPr>
              <a:t>Metrics/Reporting</a:t>
            </a:r>
          </a:p>
          <a:p>
            <a:pPr>
              <a:lnSpc>
                <a:spcPct val="90000"/>
              </a:lnSpc>
            </a:pPr>
            <a:endParaRPr lang="en-US" sz="2400" dirty="0">
              <a:solidFill>
                <a:schemeClr val="tx1"/>
              </a:solidFill>
              <a:latin typeface="Arial Nova" panose="020B0504020202020204" pitchFamily="34" charset="0"/>
            </a:endParaRPr>
          </a:p>
        </p:txBody>
      </p:sp>
    </p:spTree>
    <p:extLst>
      <p:ext uri="{BB962C8B-B14F-4D97-AF65-F5344CB8AC3E}">
        <p14:creationId xmlns:p14="http://schemas.microsoft.com/office/powerpoint/2010/main" val="19995981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4172D42-2C60-4C24-B2FF-D8EFDC6CAC83}"/>
              </a:ext>
            </a:extLst>
          </p:cNvPr>
          <p:cNvSpPr txBox="1"/>
          <p:nvPr/>
        </p:nvSpPr>
        <p:spPr>
          <a:xfrm>
            <a:off x="1109980" y="4277356"/>
            <a:ext cx="9966960" cy="156032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800">
                <a:solidFill>
                  <a:schemeClr val="accent1"/>
                </a:solidFill>
                <a:latin typeface="+mj-lt"/>
                <a:ea typeface="+mj-ea"/>
                <a:cs typeface="+mj-cs"/>
              </a:rPr>
              <a:t>System Configurability</a:t>
            </a:r>
          </a:p>
        </p:txBody>
      </p:sp>
      <p:pic>
        <p:nvPicPr>
          <p:cNvPr id="2" name="Picture 1">
            <a:extLst>
              <a:ext uri="{FF2B5EF4-FFF2-40B4-BE49-F238E27FC236}">
                <a16:creationId xmlns:a16="http://schemas.microsoft.com/office/drawing/2014/main" id="{E08046D7-4C93-45CD-95F8-C160E90EDD84}"/>
              </a:ext>
            </a:extLst>
          </p:cNvPr>
          <p:cNvPicPr>
            <a:picLocks noChangeAspect="1"/>
          </p:cNvPicPr>
          <p:nvPr/>
        </p:nvPicPr>
        <p:blipFill rotWithShape="1">
          <a:blip r:embed="rId2"/>
          <a:srcRect t="2594" r="1" b="16497"/>
          <a:stretch/>
        </p:blipFill>
        <p:spPr>
          <a:xfrm>
            <a:off x="243840" y="256540"/>
            <a:ext cx="11704320" cy="3764276"/>
          </a:xfrm>
          <a:prstGeom prst="rect">
            <a:avLst/>
          </a:prstGeom>
        </p:spPr>
      </p:pic>
    </p:spTree>
    <p:extLst>
      <p:ext uri="{BB962C8B-B14F-4D97-AF65-F5344CB8AC3E}">
        <p14:creationId xmlns:p14="http://schemas.microsoft.com/office/powerpoint/2010/main" val="17482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441B9F11-9C6B-491A-9510-409642ED2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240" y="1599731"/>
            <a:ext cx="4728015" cy="3652391"/>
          </a:xfrm>
          <a:prstGeom prst="rect">
            <a:avLst/>
          </a:prstGeom>
        </p:spPr>
      </p:pic>
      <p:sp>
        <p:nvSpPr>
          <p:cNvPr id="2" name="Rectangle 1">
            <a:extLst>
              <a:ext uri="{FF2B5EF4-FFF2-40B4-BE49-F238E27FC236}">
                <a16:creationId xmlns:a16="http://schemas.microsoft.com/office/drawing/2014/main" id="{BFACB862-09D5-461D-B5C9-E0A0AE8EBE58}"/>
              </a:ext>
            </a:extLst>
          </p:cNvPr>
          <p:cNvSpPr/>
          <p:nvPr/>
        </p:nvSpPr>
        <p:spPr>
          <a:xfrm>
            <a:off x="884813" y="2687262"/>
            <a:ext cx="5211187" cy="1477328"/>
          </a:xfrm>
          <a:prstGeom prst="rect">
            <a:avLst/>
          </a:prstGeom>
        </p:spPr>
        <p:txBody>
          <a:bodyPr wrap="square">
            <a:spAutoFit/>
          </a:bodyPr>
          <a:lstStyle/>
          <a:p>
            <a:r>
              <a:rPr lang="en-US" sz="5400" dirty="0" err="1">
                <a:solidFill>
                  <a:srgbClr val="A50021"/>
                </a:solidFill>
                <a:latin typeface="Arial Nova" panose="020B0504020202020204" pitchFamily="34" charset="0"/>
                <a:cs typeface="Arial" panose="020B0604020202020204" pitchFamily="34" charset="0"/>
              </a:rPr>
              <a:t>O</a:t>
            </a:r>
            <a:r>
              <a:rPr lang="en-US" sz="5400" b="1" dirty="0" err="1">
                <a:solidFill>
                  <a:srgbClr val="800000"/>
                </a:solidFill>
                <a:latin typeface="Arial" panose="020B0604020202020204" pitchFamily="34" charset="0"/>
                <a:cs typeface="Arial" panose="020B0604020202020204" pitchFamily="34" charset="0"/>
              </a:rPr>
              <a:t>hio</a:t>
            </a:r>
            <a:r>
              <a:rPr lang="en-US" sz="5400" b="1" dirty="0" err="1">
                <a:latin typeface="Arial" panose="020B0604020202020204" pitchFamily="34" charset="0"/>
                <a:cs typeface="Arial" panose="020B0604020202020204" pitchFamily="34" charset="0"/>
              </a:rPr>
              <a:t>|Buys</a:t>
            </a:r>
            <a:endParaRPr lang="en-US" sz="5400" b="1" dirty="0">
              <a:latin typeface="Arial" panose="020B0604020202020204" pitchFamily="34" charset="0"/>
              <a:cs typeface="Arial" panose="020B0604020202020204" pitchFamily="34" charset="0"/>
            </a:endParaRPr>
          </a:p>
          <a:p>
            <a:r>
              <a:rPr lang="en-US" sz="3600" dirty="0">
                <a:solidFill>
                  <a:schemeClr val="bg1"/>
                </a:solidFill>
              </a:rPr>
              <a:t>        </a:t>
            </a:r>
            <a:r>
              <a:rPr lang="en-US" dirty="0">
                <a:solidFill>
                  <a:schemeClr val="bg1"/>
                </a:solidFill>
              </a:rPr>
              <a:t>Connecting Buyers and Suppliers</a:t>
            </a:r>
            <a:endParaRPr lang="en-US" sz="3600" dirty="0">
              <a:solidFill>
                <a:schemeClr val="bg1"/>
              </a:solidFill>
            </a:endParaRPr>
          </a:p>
        </p:txBody>
      </p:sp>
      <p:cxnSp>
        <p:nvCxnSpPr>
          <p:cNvPr id="6" name="Straight Connector 5">
            <a:extLst>
              <a:ext uri="{FF2B5EF4-FFF2-40B4-BE49-F238E27FC236}">
                <a16:creationId xmlns:a16="http://schemas.microsoft.com/office/drawing/2014/main" id="{3415E130-2563-4F1E-A811-D46D0B26B08D}"/>
              </a:ext>
              <a:ext uri="{C183D7F6-B498-43B3-948B-1728B52AA6E4}">
                <adec:decorative xmlns:adec="http://schemas.microsoft.com/office/drawing/2017/decorative" val="1"/>
              </a:ext>
            </a:extLst>
          </p:cNvPr>
          <p:cNvCxnSpPr>
            <a:cxnSpLocks/>
          </p:cNvCxnSpPr>
          <p:nvPr/>
        </p:nvCxnSpPr>
        <p:spPr>
          <a:xfrm flipV="1">
            <a:off x="5686047" y="1309513"/>
            <a:ext cx="0" cy="4368798"/>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389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48FCF3-631B-4142-9CDE-CA5EC7B98D79}"/>
              </a:ext>
            </a:extLst>
          </p:cNvPr>
          <p:cNvPicPr>
            <a:picLocks noChangeAspect="1"/>
          </p:cNvPicPr>
          <p:nvPr/>
        </p:nvPicPr>
        <p:blipFill rotWithShape="1">
          <a:blip r:embed="rId2"/>
          <a:srcRect l="1208" t="19152" r="7883"/>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1489"/>
            <a:ext cx="12192000" cy="2077327"/>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276520-BBED-4688-AB4B-3DB8A048DBA9}"/>
              </a:ext>
            </a:extLst>
          </p:cNvPr>
          <p:cNvSpPr txBox="1"/>
          <p:nvPr/>
        </p:nvSpPr>
        <p:spPr>
          <a:xfrm>
            <a:off x="630688" y="4337523"/>
            <a:ext cx="10918056" cy="132738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400">
                <a:latin typeface="+mj-lt"/>
                <a:ea typeface="+mj-ea"/>
                <a:cs typeface="+mj-cs"/>
              </a:rPr>
              <a:t>Reduced Costs</a:t>
            </a:r>
          </a:p>
          <a:p>
            <a:pPr algn="ctr">
              <a:lnSpc>
                <a:spcPct val="90000"/>
              </a:lnSpc>
              <a:spcBef>
                <a:spcPct val="0"/>
              </a:spcBef>
              <a:spcAft>
                <a:spcPts val="600"/>
              </a:spcAft>
            </a:pPr>
            <a:endParaRPr lang="en-US" sz="2400">
              <a:latin typeface="+mj-lt"/>
              <a:ea typeface="+mj-ea"/>
              <a:cs typeface="+mj-cs"/>
            </a:endParaRPr>
          </a:p>
          <a:p>
            <a:pPr algn="ctr">
              <a:lnSpc>
                <a:spcPct val="90000"/>
              </a:lnSpc>
              <a:spcBef>
                <a:spcPct val="0"/>
              </a:spcBef>
              <a:spcAft>
                <a:spcPts val="600"/>
              </a:spcAft>
            </a:pPr>
            <a:r>
              <a:rPr lang="en-US" sz="2400">
                <a:latin typeface="+mj-lt"/>
                <a:ea typeface="+mj-ea"/>
                <a:cs typeface="+mj-cs"/>
              </a:rPr>
              <a:t>Increased Productivity</a:t>
            </a:r>
          </a:p>
        </p:txBody>
      </p:sp>
      <p:cxnSp>
        <p:nvCxnSpPr>
          <p:cNvPr id="10" name="Straight Connector 9">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49692"/>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7DF9911-4A37-4096-BE25-0CCCFECBF6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5711486"/>
            <a:ext cx="2743200"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26067"/>
            <a:ext cx="12188824" cy="0"/>
          </a:xfrm>
          <a:prstGeom prst="line">
            <a:avLst/>
          </a:prstGeom>
          <a:ln w="50800">
            <a:solidFill>
              <a:schemeClr val="bg1">
                <a:alpha val="93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410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543CDE7-C68A-4D4E-A5A6-2D3E2D1EB8E5}"/>
              </a:ext>
            </a:extLst>
          </p:cNvPr>
          <p:cNvPicPr>
            <a:picLocks noChangeAspect="1"/>
          </p:cNvPicPr>
          <p:nvPr/>
        </p:nvPicPr>
        <p:blipFill rotWithShape="1">
          <a:blip r:embed="rId2"/>
          <a:srcRect r="2984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7AA59775-C2E6-49BE-9369-70960124A3BD}"/>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latin typeface="+mj-lt"/>
                <a:ea typeface="+mj-ea"/>
                <a:cs typeface="+mj-cs"/>
              </a:rPr>
              <a:t>Transparency</a:t>
            </a:r>
          </a:p>
          <a:p>
            <a:pPr>
              <a:lnSpc>
                <a:spcPct val="90000"/>
              </a:lnSpc>
              <a:spcBef>
                <a:spcPct val="0"/>
              </a:spcBef>
              <a:spcAft>
                <a:spcPts val="600"/>
              </a:spcAft>
            </a:pPr>
            <a:endParaRPr lang="en-US" sz="4800" dirty="0">
              <a:latin typeface="+mj-lt"/>
              <a:ea typeface="+mj-ea"/>
              <a:cs typeface="+mj-cs"/>
            </a:endParaRP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96414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8389B0-3D44-4B7F-9EE4-6CD3F4BEFCBF}"/>
              </a:ext>
            </a:extLst>
          </p:cNvPr>
          <p:cNvSpPr txBox="1"/>
          <p:nvPr/>
        </p:nvSpPr>
        <p:spPr>
          <a:xfrm>
            <a:off x="640080" y="5576887"/>
            <a:ext cx="10911840" cy="6400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a:latin typeface="+mj-lt"/>
                <a:ea typeface="+mj-ea"/>
                <a:cs typeface="+mj-cs"/>
              </a:rPr>
              <a:t>Paperless</a:t>
            </a:r>
          </a:p>
        </p:txBody>
      </p:sp>
      <p:pic>
        <p:nvPicPr>
          <p:cNvPr id="3" name="Picture 2">
            <a:extLst>
              <a:ext uri="{FF2B5EF4-FFF2-40B4-BE49-F238E27FC236}">
                <a16:creationId xmlns:a16="http://schemas.microsoft.com/office/drawing/2014/main" id="{0A16598E-6DFF-4183-8780-562206A13B75}"/>
              </a:ext>
            </a:extLst>
          </p:cNvPr>
          <p:cNvPicPr>
            <a:picLocks noChangeAspect="1"/>
          </p:cNvPicPr>
          <p:nvPr/>
        </p:nvPicPr>
        <p:blipFill rotWithShape="1">
          <a:blip r:embed="rId2"/>
          <a:srcRect t="1997" r="1" b="3693"/>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3394858115"/>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1A241A-05DB-411C-A626-3A38DCC2DA82}"/>
              </a:ext>
            </a:extLst>
          </p:cNvPr>
          <p:cNvSpPr txBox="1"/>
          <p:nvPr/>
        </p:nvSpPr>
        <p:spPr>
          <a:xfrm>
            <a:off x="804673" y="3320859"/>
            <a:ext cx="4524973" cy="207633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800">
                <a:latin typeface="+mj-lt"/>
                <a:ea typeface="+mj-ea"/>
                <a:cs typeface="+mj-cs"/>
              </a:rPr>
              <a:t>Supplier Engagement</a:t>
            </a:r>
          </a:p>
        </p:txBody>
      </p:sp>
      <p:sp>
        <p:nvSpPr>
          <p:cNvPr id="8" name="Freeform: Shape 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erson posing for the camera&#10;&#10;Description automatically generated">
            <a:extLst>
              <a:ext uri="{FF2B5EF4-FFF2-40B4-BE49-F238E27FC236}">
                <a16:creationId xmlns:a16="http://schemas.microsoft.com/office/drawing/2014/main" id="{353FF9A1-FD1E-40DA-8C1E-4AFC044A6602}"/>
              </a:ext>
            </a:extLst>
          </p:cNvPr>
          <p:cNvPicPr>
            <a:picLocks noChangeAspect="1"/>
          </p:cNvPicPr>
          <p:nvPr/>
        </p:nvPicPr>
        <p:blipFill rotWithShape="1">
          <a:blip r:embed="rId2"/>
          <a:srcRect l="9642" r="27312" b="1"/>
          <a:stretch/>
        </p:blipFill>
        <p:spPr>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Tree>
    <p:extLst>
      <p:ext uri="{BB962C8B-B14F-4D97-AF65-F5344CB8AC3E}">
        <p14:creationId xmlns:p14="http://schemas.microsoft.com/office/powerpoint/2010/main" val="377765242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E62E69A-1F5F-4613-8FA4-2B107BCECFD3}"/>
              </a:ext>
            </a:extLst>
          </p:cNvPr>
          <p:cNvSpPr>
            <a:spLocks noGrp="1"/>
          </p:cNvSpPr>
          <p:nvPr>
            <p:ph type="subTitle" idx="1"/>
          </p:nvPr>
        </p:nvSpPr>
        <p:spPr>
          <a:xfrm>
            <a:off x="972798" y="2347224"/>
            <a:ext cx="4167115" cy="2163551"/>
          </a:xfrm>
        </p:spPr>
        <p:txBody>
          <a:bodyPr anchor="t">
            <a:normAutofit/>
          </a:bodyPr>
          <a:lstStyle/>
          <a:p>
            <a:pPr algn="l"/>
            <a:r>
              <a:rPr lang="en-US" sz="4400" dirty="0">
                <a:latin typeface="Arial Nova" panose="020B0504020202020204" pitchFamily="34" charset="0"/>
              </a:rPr>
              <a:t>CHALLENGES</a:t>
            </a:r>
          </a:p>
        </p:txBody>
      </p:sp>
      <p:pic>
        <p:nvPicPr>
          <p:cNvPr id="7" name="Graphic 6" descr="Head with Gears">
            <a:extLst>
              <a:ext uri="{FF2B5EF4-FFF2-40B4-BE49-F238E27FC236}">
                <a16:creationId xmlns:a16="http://schemas.microsoft.com/office/drawing/2014/main" id="{80AF2A20-DE66-4C41-ACD8-2E3B4253B3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1503" y="2129307"/>
            <a:ext cx="3217333" cy="3217333"/>
          </a:xfrm>
          <a:prstGeom prst="rect">
            <a:avLst/>
          </a:prstGeom>
        </p:spPr>
      </p:pic>
    </p:spTree>
    <p:extLst>
      <p:ext uri="{BB962C8B-B14F-4D97-AF65-F5344CB8AC3E}">
        <p14:creationId xmlns:p14="http://schemas.microsoft.com/office/powerpoint/2010/main" val="390189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a:extLst>
              <a:ext uri="{FF2B5EF4-FFF2-40B4-BE49-F238E27FC236}">
                <a16:creationId xmlns:a16="http://schemas.microsoft.com/office/drawing/2014/main" id="{CE410713-896E-4B91-984A-845598F7E2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20" name="Rectangle 1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A8F506-ED3D-43EA-BD20-6E500C1084E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2400" b="1" dirty="0">
                <a:solidFill>
                  <a:srgbClr val="FF0000"/>
                </a:solidFill>
              </a:rPr>
              <a:t>e</a:t>
            </a:r>
            <a:r>
              <a:rPr lang="en-US" sz="2400" b="1" dirty="0">
                <a:solidFill>
                  <a:srgbClr val="C00000"/>
                </a:solidFill>
              </a:rPr>
              <a:t>Settlements</a:t>
            </a:r>
            <a:br>
              <a:rPr lang="en-US" sz="2400" dirty="0">
                <a:solidFill>
                  <a:schemeClr val="tx1"/>
                </a:solidFill>
                <a:latin typeface="Arial Nova" panose="020B0504020202020204" pitchFamily="34" charset="0"/>
              </a:rPr>
            </a:br>
            <a:br>
              <a:rPr lang="en-US" sz="2400" dirty="0">
                <a:solidFill>
                  <a:schemeClr val="tx1"/>
                </a:solidFill>
                <a:latin typeface="Arial Nova" panose="020B0504020202020204" pitchFamily="34" charset="0"/>
              </a:rPr>
            </a:br>
            <a:r>
              <a:rPr lang="en-US" sz="2400" dirty="0">
                <a:solidFill>
                  <a:schemeClr val="tx1"/>
                </a:solidFill>
                <a:latin typeface="Arial Nova" panose="020B0504020202020204" pitchFamily="34" charset="0"/>
              </a:rPr>
              <a:t>Functional dependency on other systems</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962201"/>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diagram&#10;&#10;Description automatically generated">
            <a:extLst>
              <a:ext uri="{FF2B5EF4-FFF2-40B4-BE49-F238E27FC236}">
                <a16:creationId xmlns:a16="http://schemas.microsoft.com/office/drawing/2014/main" id="{EF2B1035-5E96-439C-BD3C-6B632EB1B61E}"/>
              </a:ext>
            </a:extLst>
          </p:cNvPr>
          <p:cNvPicPr>
            <a:picLocks noChangeAspect="1"/>
          </p:cNvPicPr>
          <p:nvPr/>
        </p:nvPicPr>
        <p:blipFill rotWithShape="1">
          <a:blip r:embed="rId3">
            <a:extLst>
              <a:ext uri="{28A0092B-C50C-407E-A947-70E740481C1C}">
                <a14:useLocalDpi xmlns:a14="http://schemas.microsoft.com/office/drawing/2010/main" val="0"/>
              </a:ext>
            </a:extLst>
          </a:blip>
          <a:srcRect l="681" t="4255" r="23378"/>
          <a:stretch/>
        </p:blipFill>
        <p:spPr>
          <a:xfrm>
            <a:off x="3523488" y="10"/>
            <a:ext cx="8668512" cy="6857990"/>
          </a:xfrm>
          <a:prstGeom prst="rect">
            <a:avLst/>
          </a:prstGeom>
        </p:spPr>
      </p:pic>
      <p:sp>
        <p:nvSpPr>
          <p:cNvPr id="16"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583E67-1779-4C7F-9C5D-1A48C1FBDCF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600" b="1" dirty="0">
                <a:solidFill>
                  <a:srgbClr val="FF0000"/>
                </a:solidFill>
              </a:rPr>
              <a:t>e</a:t>
            </a:r>
            <a:r>
              <a:rPr lang="en-US" sz="3600" b="1" dirty="0">
                <a:solidFill>
                  <a:srgbClr val="C00000"/>
                </a:solidFill>
              </a:rPr>
              <a:t>Settlements</a:t>
            </a:r>
            <a:br>
              <a:rPr lang="en-US" sz="3400" dirty="0">
                <a:solidFill>
                  <a:schemeClr val="tx1"/>
                </a:solidFill>
                <a:latin typeface="Arial Nova" panose="020B0504020202020204" pitchFamily="34" charset="0"/>
              </a:rPr>
            </a:br>
            <a:br>
              <a:rPr lang="en-US" sz="3400" dirty="0">
                <a:solidFill>
                  <a:schemeClr val="tx1"/>
                </a:solidFill>
                <a:latin typeface="Arial Nova" panose="020B0504020202020204" pitchFamily="34" charset="0"/>
              </a:rPr>
            </a:br>
            <a:r>
              <a:rPr lang="en-US" sz="3400" dirty="0">
                <a:solidFill>
                  <a:schemeClr val="tx1"/>
                </a:solidFill>
                <a:latin typeface="Arial Nova" panose="020B0504020202020204" pitchFamily="34" charset="0"/>
              </a:rPr>
              <a:t>sustainability highly contingent on file upload and system integration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851015"/>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person, indoor, holding&#10;&#10;Description automatically generated">
            <a:extLst>
              <a:ext uri="{FF2B5EF4-FFF2-40B4-BE49-F238E27FC236}">
                <a16:creationId xmlns:a16="http://schemas.microsoft.com/office/drawing/2014/main" id="{A66D61C3-31C0-49B1-8CB0-0DFCC06F08CF}"/>
              </a:ext>
            </a:extLst>
          </p:cNvPr>
          <p:cNvPicPr>
            <a:picLocks noChangeAspect="1"/>
          </p:cNvPicPr>
          <p:nvPr/>
        </p:nvPicPr>
        <p:blipFill rotWithShape="1">
          <a:blip r:embed="rId2">
            <a:extLst>
              <a:ext uri="{28A0092B-C50C-407E-A947-70E740481C1C}">
                <a14:useLocalDpi xmlns:a14="http://schemas.microsoft.com/office/drawing/2010/main" val="0"/>
              </a:ext>
            </a:extLst>
          </a:blip>
          <a:srcRect t="25771"/>
          <a:stretch/>
        </p:blipFill>
        <p:spPr>
          <a:xfrm>
            <a:off x="914397" y="456770"/>
            <a:ext cx="11225303" cy="5916038"/>
          </a:xfrm>
          <a:prstGeom prst="rect">
            <a:avLst/>
          </a:prstGeom>
        </p:spPr>
      </p:pic>
      <p:sp>
        <p:nvSpPr>
          <p:cNvPr id="2" name="Rectangle 1">
            <a:extLst>
              <a:ext uri="{FF2B5EF4-FFF2-40B4-BE49-F238E27FC236}">
                <a16:creationId xmlns:a16="http://schemas.microsoft.com/office/drawing/2014/main" id="{3DBA2797-DA87-4E62-B960-B9C039A34226}"/>
              </a:ext>
            </a:extLst>
          </p:cNvPr>
          <p:cNvSpPr/>
          <p:nvPr/>
        </p:nvSpPr>
        <p:spPr>
          <a:xfrm>
            <a:off x="1238120" y="1154277"/>
            <a:ext cx="2796414" cy="707886"/>
          </a:xfrm>
          <a:prstGeom prst="rect">
            <a:avLst/>
          </a:prstGeom>
        </p:spPr>
        <p:txBody>
          <a:bodyPr wrap="square">
            <a:spAutoFit/>
          </a:bodyPr>
          <a:lstStyle/>
          <a:p>
            <a:pPr lvl="0">
              <a:defRPr/>
            </a:pPr>
            <a:r>
              <a:rPr lang="en-US" sz="4000" dirty="0" err="1">
                <a:solidFill>
                  <a:srgbClr val="A50021"/>
                </a:solidFill>
                <a:latin typeface="Arial Nova" panose="020B0504020202020204" pitchFamily="34" charset="0"/>
                <a:cs typeface="Arial" panose="020B0604020202020204" pitchFamily="34" charset="0"/>
              </a:rPr>
              <a:t>O</a:t>
            </a:r>
            <a:r>
              <a:rPr lang="en-US" sz="4000" b="1" dirty="0" err="1">
                <a:solidFill>
                  <a:srgbClr val="800000"/>
                </a:solidFill>
                <a:latin typeface="Arial" panose="020B0604020202020204" pitchFamily="34" charset="0"/>
                <a:cs typeface="Arial" panose="020B0604020202020204" pitchFamily="34" charset="0"/>
              </a:rPr>
              <a:t>hio</a:t>
            </a:r>
            <a:r>
              <a:rPr lang="en-US" sz="4000" b="1" dirty="0" err="1">
                <a:solidFill>
                  <a:prstClr val="black"/>
                </a:solidFill>
                <a:latin typeface="Arial" panose="020B0604020202020204" pitchFamily="34" charset="0"/>
                <a:cs typeface="Arial" panose="020B0604020202020204" pitchFamily="34" charset="0"/>
              </a:rPr>
              <a:t>|Buys</a:t>
            </a:r>
            <a:endParaRPr lang="en-US" sz="4000" b="1" dirty="0">
              <a:solidFill>
                <a:prstClr val="black"/>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96892AF-F472-4BC7-B283-119177453B6F}"/>
              </a:ext>
            </a:extLst>
          </p:cNvPr>
          <p:cNvSpPr/>
          <p:nvPr/>
        </p:nvSpPr>
        <p:spPr>
          <a:xfrm>
            <a:off x="2419928" y="2318933"/>
            <a:ext cx="2504410" cy="523220"/>
          </a:xfrm>
          <a:prstGeom prst="rect">
            <a:avLst/>
          </a:prstGeom>
        </p:spPr>
        <p:txBody>
          <a:bodyPr wrap="square">
            <a:spAutoFit/>
          </a:bodyPr>
          <a:lstStyle/>
          <a:p>
            <a:r>
              <a:rPr lang="en-US" sz="2800" b="1" spc="-85" dirty="0">
                <a:latin typeface="Arial Nova" panose="020B0504020202020204" pitchFamily="34" charset="0"/>
              </a:rPr>
              <a:t>CHALLENGES</a:t>
            </a:r>
            <a:endParaRPr lang="en-US" sz="2800" b="1" dirty="0">
              <a:latin typeface="Arial Nova" panose="020B0504020202020204" pitchFamily="34" charset="0"/>
            </a:endParaRPr>
          </a:p>
        </p:txBody>
      </p:sp>
    </p:spTree>
    <p:extLst>
      <p:ext uri="{BB962C8B-B14F-4D97-AF65-F5344CB8AC3E}">
        <p14:creationId xmlns:p14="http://schemas.microsoft.com/office/powerpoint/2010/main" val="2899185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3665BD2-AF3C-492A-AB3F-B7BE81313D44}"/>
              </a:ext>
            </a:extLst>
          </p:cNvPr>
          <p:cNvSpPr txBox="1"/>
          <p:nvPr/>
        </p:nvSpPr>
        <p:spPr>
          <a:xfrm>
            <a:off x="6687737" y="1384296"/>
            <a:ext cx="4605340"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a:solidFill>
                  <a:schemeClr val="bg1"/>
                </a:solidFill>
                <a:latin typeface="+mj-lt"/>
                <a:ea typeface="+mj-ea"/>
                <a:cs typeface="+mj-cs"/>
              </a:rPr>
              <a:t>Research Strategy</a:t>
            </a:r>
          </a:p>
        </p:txBody>
      </p:sp>
      <p:pic>
        <p:nvPicPr>
          <p:cNvPr id="2050" name="Picture 2" descr="Research / Databases – Baldwin Public Library">
            <a:extLst>
              <a:ext uri="{FF2B5EF4-FFF2-40B4-BE49-F238E27FC236}">
                <a16:creationId xmlns:a16="http://schemas.microsoft.com/office/drawing/2014/main" id="{1EAE7F06-EE29-426C-963F-247455F47A45}"/>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10157" r="6826" b="-2"/>
          <a:stretch/>
        </p:blipFill>
        <p:spPr bwMode="auto">
          <a:xfrm>
            <a:off x="473874" y="1057275"/>
            <a:ext cx="5917401" cy="4743450"/>
          </a:xfrm>
          <a:prstGeom prst="rect">
            <a:avLst/>
          </a:prstGeom>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217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97DB692-5638-447E-9FC0-E1BEA9BF3D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431" r="-1" b="11592"/>
          <a:stretch/>
        </p:blipFill>
        <p:spPr>
          <a:xfrm>
            <a:off x="20" y="10"/>
            <a:ext cx="12188932" cy="6857990"/>
          </a:xfrm>
          <a:prstGeom prst="rect">
            <a:avLst/>
          </a:prstGeom>
        </p:spPr>
      </p:pic>
      <p:sp>
        <p:nvSpPr>
          <p:cNvPr id="11" name="Freeform: Shape 10">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7">
            <a:extLst>
              <a:ext uri="{FF2B5EF4-FFF2-40B4-BE49-F238E27FC236}">
                <a16:creationId xmlns:a16="http://schemas.microsoft.com/office/drawing/2014/main" id="{ED674B35-FCB7-4989-8026-DE26C53570E6}"/>
              </a:ext>
            </a:extLst>
          </p:cNvPr>
          <p:cNvSpPr>
            <a:spLocks noGrp="1"/>
          </p:cNvSpPr>
          <p:nvPr>
            <p:ph type="body" sz="half" idx="2"/>
          </p:nvPr>
        </p:nvSpPr>
        <p:spPr>
          <a:xfrm>
            <a:off x="195943" y="4273420"/>
            <a:ext cx="6979297" cy="1595567"/>
          </a:xfrm>
        </p:spPr>
        <p:txBody>
          <a:bodyPr/>
          <a:lstStyle/>
          <a:p>
            <a:r>
              <a:rPr lang="en-US" sz="3200" b="1" dirty="0">
                <a:latin typeface="Arial Nova" panose="020B0504020202020204" pitchFamily="34" charset="0"/>
              </a:rPr>
              <a:t>WHY DID THE STATE ADOPT EACH SYSTEM? </a:t>
            </a:r>
          </a:p>
        </p:txBody>
      </p:sp>
    </p:spTree>
    <p:extLst>
      <p:ext uri="{BB962C8B-B14F-4D97-AF65-F5344CB8AC3E}">
        <p14:creationId xmlns:p14="http://schemas.microsoft.com/office/powerpoint/2010/main" val="217991592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lt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8545316" y="247257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Gold bars" title="Placeholder Icon">
            <a:extLst>
              <a:ext uri="{FF2B5EF4-FFF2-40B4-BE49-F238E27FC236}">
                <a16:creationId xmlns:a16="http://schemas.microsoft.com/office/drawing/2014/main" id="{7CF8B318-D925-4AA4-A626-B915F8B9603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58764" y="2600092"/>
            <a:ext cx="516155" cy="516155"/>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288002" y="4130531"/>
            <a:ext cx="1800000" cy="360000"/>
          </a:xfrm>
        </p:spPr>
        <p:txBody>
          <a:bodyPr/>
          <a:lstStyle/>
          <a:p>
            <a:r>
              <a:rPr lang="en-US" sz="1200" dirty="0">
                <a:solidFill>
                  <a:schemeClr val="tx1">
                    <a:lumMod val="75000"/>
                    <a:lumOff val="25000"/>
                  </a:schemeClr>
                </a:solidFill>
              </a:rPr>
              <a:t>Background information discovered</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14002" y="4614863"/>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6516281" y="247257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Pencil" title="Placeholder Icon">
            <a:extLst>
              <a:ext uri="{FF2B5EF4-FFF2-40B4-BE49-F238E27FC236}">
                <a16:creationId xmlns:a16="http://schemas.microsoft.com/office/drawing/2014/main" id="{87645AAE-99D6-4DF7-BBA8-ACD6942E164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50161" y="2691354"/>
            <a:ext cx="516155" cy="516155"/>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8202527" y="3999830"/>
            <a:ext cx="1800000" cy="360000"/>
          </a:xfrm>
        </p:spPr>
        <p:txBody>
          <a:bodyPr/>
          <a:lstStyle/>
          <a:p>
            <a:r>
              <a:rPr lang="en-US" sz="1200" dirty="0">
                <a:solidFill>
                  <a:schemeClr val="tx1">
                    <a:lumMod val="75000"/>
                    <a:lumOff val="25000"/>
                  </a:schemeClr>
                </a:solidFill>
              </a:rPr>
              <a:t>What processes and steps were taken to find the ideal platform</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328527" y="4614863"/>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10459841" y="247257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descr="Coins" title="Placeholder Icon">
            <a:extLst>
              <a:ext uri="{FF2B5EF4-FFF2-40B4-BE49-F238E27FC236}">
                <a16:creationId xmlns:a16="http://schemas.microsoft.com/office/drawing/2014/main" id="{2BC353DF-7455-49A6-8C40-1E0630E1DA8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758975" y="2691354"/>
            <a:ext cx="516155" cy="516155"/>
          </a:xfrm>
          <a:prstGeom prst="rect">
            <a:avLst/>
          </a:prstGeom>
        </p:spPr>
      </p:pic>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10117052" y="4254863"/>
            <a:ext cx="1800000" cy="360000"/>
          </a:xfrm>
        </p:spPr>
        <p:txBody>
          <a:bodyPr/>
          <a:lstStyle/>
          <a:p>
            <a:r>
              <a:rPr lang="en-US" sz="1200" dirty="0">
                <a:solidFill>
                  <a:schemeClr val="tx1">
                    <a:lumMod val="75000"/>
                    <a:lumOff val="25000"/>
                  </a:schemeClr>
                </a:solidFill>
              </a:rPr>
              <a:t>Which platform is best</a:t>
            </a: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10243052" y="4614863"/>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4</a:t>
            </a:fld>
            <a:endParaRPr lang="en-US" dirty="0"/>
          </a:p>
        </p:txBody>
      </p:sp>
      <p:pic>
        <p:nvPicPr>
          <p:cNvPr id="1030" name="Picture 6" descr="Letters of Recommendation | NYU Tandon School of Engineering">
            <a:extLst>
              <a:ext uri="{FF2B5EF4-FFF2-40B4-BE49-F238E27FC236}">
                <a16:creationId xmlns:a16="http://schemas.microsoft.com/office/drawing/2014/main" id="{5EFACD84-27E4-4444-A1EE-957BEECA5E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0109" y="884166"/>
            <a:ext cx="5477841" cy="413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733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8120-C8C9-4518-A9B8-41BA8E7607E0}"/>
              </a:ext>
            </a:extLst>
          </p:cNvPr>
          <p:cNvSpPr>
            <a:spLocks noGrp="1"/>
          </p:cNvSpPr>
          <p:nvPr>
            <p:ph type="title"/>
          </p:nvPr>
        </p:nvSpPr>
        <p:spPr>
          <a:xfrm>
            <a:off x="655320" y="1073791"/>
            <a:ext cx="5120114" cy="984127"/>
          </a:xfrm>
        </p:spPr>
        <p:txBody>
          <a:bodyPr vert="horz" lIns="91440" tIns="45720" rIns="91440" bIns="45720" rtlCol="0" anchor="ctr">
            <a:normAutofit fontScale="90000"/>
          </a:bodyPr>
          <a:lstStyle/>
          <a:p>
            <a:r>
              <a:rPr lang="en-US" sz="4400" b="1" dirty="0">
                <a:solidFill>
                  <a:srgbClr val="FF0000"/>
                </a:solidFill>
              </a:rPr>
              <a:t>e</a:t>
            </a:r>
            <a:r>
              <a:rPr lang="en-US" sz="4400" b="1" dirty="0">
                <a:solidFill>
                  <a:srgbClr val="C00000"/>
                </a:solidFill>
              </a:rPr>
              <a:t>Settlements</a:t>
            </a:r>
            <a:br>
              <a:rPr lang="en-US" sz="4400" dirty="0">
                <a:solidFill>
                  <a:schemeClr val="tx1"/>
                </a:solidFill>
              </a:rPr>
            </a:br>
            <a:endParaRPr lang="en-US" sz="4400" dirty="0">
              <a:solidFill>
                <a:schemeClr val="tx1"/>
              </a:solidFill>
            </a:endParaRPr>
          </a:p>
        </p:txBody>
      </p:sp>
      <p:cxnSp>
        <p:nvCxnSpPr>
          <p:cNvPr id="15"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534ECAF-2697-4BE9-A1C8-A4495AB28F7A}"/>
              </a:ext>
            </a:extLst>
          </p:cNvPr>
          <p:cNvSpPr>
            <a:spLocks noGrp="1"/>
          </p:cNvSpPr>
          <p:nvPr>
            <p:ph type="body" sz="half" idx="2"/>
          </p:nvPr>
        </p:nvSpPr>
        <p:spPr>
          <a:xfrm>
            <a:off x="655321" y="2575034"/>
            <a:ext cx="5120113" cy="3462228"/>
          </a:xfrm>
        </p:spPr>
        <p:txBody>
          <a:bodyPr vert="horz" lIns="91440" tIns="45720" rIns="91440" bIns="45720" rtlCol="0">
            <a:normAutofit/>
          </a:bodyPr>
          <a:lstStyle/>
          <a:p>
            <a:pPr>
              <a:lnSpc>
                <a:spcPct val="90000"/>
              </a:lnSpc>
            </a:pPr>
            <a:r>
              <a:rPr lang="en-US" sz="1800" dirty="0">
                <a:solidFill>
                  <a:schemeClr val="tx1"/>
                </a:solidFill>
                <a:latin typeface="Arial Nova" panose="020B0504020202020204" pitchFamily="34" charset="0"/>
              </a:rPr>
              <a:t>Transitions a paperless approach</a:t>
            </a:r>
          </a:p>
          <a:p>
            <a:pPr>
              <a:lnSpc>
                <a:spcPct val="90000"/>
              </a:lnSpc>
            </a:pPr>
            <a:endParaRPr lang="en-US" sz="1800" dirty="0">
              <a:solidFill>
                <a:schemeClr val="tx1"/>
              </a:solidFill>
              <a:latin typeface="Arial Nova" panose="020B0504020202020204" pitchFamily="34" charset="0"/>
            </a:endParaRPr>
          </a:p>
          <a:p>
            <a:pPr>
              <a:lnSpc>
                <a:spcPct val="90000"/>
              </a:lnSpc>
            </a:pPr>
            <a:r>
              <a:rPr lang="en-US" sz="1800" dirty="0">
                <a:solidFill>
                  <a:schemeClr val="tx1"/>
                </a:solidFill>
                <a:latin typeface="Arial Nova" panose="020B0504020202020204" pitchFamily="34" charset="0"/>
              </a:rPr>
              <a:t>Creates efficiencies –cutting out middleman </a:t>
            </a:r>
          </a:p>
          <a:p>
            <a:pPr>
              <a:lnSpc>
                <a:spcPct val="90000"/>
              </a:lnSpc>
            </a:pPr>
            <a:endParaRPr lang="en-US" sz="1800" dirty="0">
              <a:solidFill>
                <a:schemeClr val="tx1"/>
              </a:solidFill>
              <a:latin typeface="Arial Nova" panose="020B0504020202020204" pitchFamily="34" charset="0"/>
            </a:endParaRPr>
          </a:p>
          <a:p>
            <a:pPr>
              <a:lnSpc>
                <a:spcPct val="90000"/>
              </a:lnSpc>
            </a:pPr>
            <a:r>
              <a:rPr lang="en-US" sz="1800" dirty="0">
                <a:solidFill>
                  <a:schemeClr val="tx1"/>
                </a:solidFill>
                <a:latin typeface="Arial Nova" panose="020B0504020202020204" pitchFamily="34" charset="0"/>
              </a:rPr>
              <a:t>Fast &amp; Secure Supplier payment</a:t>
            </a:r>
          </a:p>
        </p:txBody>
      </p:sp>
      <p:pic>
        <p:nvPicPr>
          <p:cNvPr id="6" name="Content Placeholder 5">
            <a:extLst>
              <a:ext uri="{FF2B5EF4-FFF2-40B4-BE49-F238E27FC236}">
                <a16:creationId xmlns:a16="http://schemas.microsoft.com/office/drawing/2014/main" id="{C97DB692-5638-447E-9FC0-E1BEA9BF3D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972" r="23352"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04040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68120-C8C9-4518-A9B8-41BA8E7607E0}"/>
              </a:ext>
            </a:extLst>
          </p:cNvPr>
          <p:cNvSpPr>
            <a:spLocks noGrp="1"/>
          </p:cNvSpPr>
          <p:nvPr>
            <p:ph type="title"/>
          </p:nvPr>
        </p:nvSpPr>
        <p:spPr>
          <a:xfrm>
            <a:off x="8643193" y="489508"/>
            <a:ext cx="3091607" cy="928746"/>
          </a:xfrm>
        </p:spPr>
        <p:txBody>
          <a:bodyPr vert="horz" lIns="91440" tIns="45720" rIns="91440" bIns="45720" rtlCol="0" anchor="b">
            <a:normAutofit fontScale="90000"/>
          </a:bodyPr>
          <a:lstStyle/>
          <a:p>
            <a:br>
              <a:rPr lang="en-US" sz="3400" dirty="0">
                <a:solidFill>
                  <a:schemeClr val="tx1"/>
                </a:solidFill>
              </a:rPr>
            </a:br>
            <a:r>
              <a:rPr lang="en-US" sz="3600" dirty="0" err="1">
                <a:solidFill>
                  <a:srgbClr val="A50021"/>
                </a:solidFill>
                <a:latin typeface="Arial Nova" panose="020B0504020202020204" pitchFamily="34" charset="0"/>
                <a:cs typeface="Arial" panose="020B0604020202020204" pitchFamily="34" charset="0"/>
              </a:rPr>
              <a:t>O</a:t>
            </a:r>
            <a:r>
              <a:rPr lang="en-US" sz="3600" b="1" dirty="0" err="1">
                <a:solidFill>
                  <a:srgbClr val="800000"/>
                </a:solidFill>
                <a:latin typeface="Arial" panose="020B0604020202020204" pitchFamily="34" charset="0"/>
                <a:cs typeface="Arial" panose="020B0604020202020204" pitchFamily="34" charset="0"/>
              </a:rPr>
              <a:t>hio</a:t>
            </a:r>
            <a:r>
              <a:rPr lang="en-US" sz="3600" b="1" dirty="0" err="1">
                <a:solidFill>
                  <a:schemeClr val="tx1"/>
                </a:solidFill>
                <a:latin typeface="Arial" panose="020B0604020202020204" pitchFamily="34" charset="0"/>
                <a:cs typeface="Arial" panose="020B0604020202020204" pitchFamily="34" charset="0"/>
              </a:rPr>
              <a:t>|Buys</a:t>
            </a:r>
            <a:br>
              <a:rPr lang="en-US" sz="3600" b="1" dirty="0">
                <a:latin typeface="Arial" panose="020B0604020202020204" pitchFamily="34" charset="0"/>
                <a:cs typeface="Arial" panose="020B0604020202020204" pitchFamily="34" charset="0"/>
              </a:rPr>
            </a:br>
            <a:endParaRPr lang="en-US" sz="3400" dirty="0">
              <a:solidFill>
                <a:schemeClr val="tx1"/>
              </a:solidFill>
            </a:endParaRPr>
          </a:p>
        </p:txBody>
      </p:sp>
      <p:pic>
        <p:nvPicPr>
          <p:cNvPr id="6" name="Content Placeholder 5">
            <a:extLst>
              <a:ext uri="{FF2B5EF4-FFF2-40B4-BE49-F238E27FC236}">
                <a16:creationId xmlns:a16="http://schemas.microsoft.com/office/drawing/2014/main" id="{C97DB692-5638-447E-9FC0-E1BEA9BF3D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387" r="11768" b="2"/>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D534ECAF-2697-4BE9-A1C8-A4495AB28F7A}"/>
              </a:ext>
            </a:extLst>
          </p:cNvPr>
          <p:cNvSpPr>
            <a:spLocks noGrp="1"/>
          </p:cNvSpPr>
          <p:nvPr>
            <p:ph type="body" sz="half" idx="2"/>
          </p:nvPr>
        </p:nvSpPr>
        <p:spPr>
          <a:xfrm>
            <a:off x="8643193" y="1800808"/>
            <a:ext cx="2942813" cy="4157865"/>
          </a:xfrm>
        </p:spPr>
        <p:txBody>
          <a:bodyPr vert="horz" lIns="91440" tIns="45720" rIns="91440" bIns="45720" rtlCol="0">
            <a:normAutofit/>
          </a:bodyPr>
          <a:lstStyle/>
          <a:p>
            <a:r>
              <a:rPr lang="en-US" sz="2000" dirty="0"/>
              <a:t>Empowers both, government buyers, and interested suppliers. </a:t>
            </a:r>
          </a:p>
          <a:p>
            <a:endParaRPr lang="en-US" sz="2000" dirty="0"/>
          </a:p>
          <a:p>
            <a:r>
              <a:rPr lang="en-US" sz="2000" dirty="0"/>
              <a:t>Currently available to a dozen State agencies. </a:t>
            </a:r>
          </a:p>
          <a:p>
            <a:endParaRPr lang="en-US" sz="2000" dirty="0"/>
          </a:p>
          <a:p>
            <a:r>
              <a:rPr lang="en-US" sz="2000" dirty="0"/>
              <a:t>Will continue to grow and expand</a:t>
            </a:r>
            <a:endParaRPr lang="en-US" sz="2000" dirty="0">
              <a:solidFill>
                <a:schemeClr val="tx1"/>
              </a:solidFill>
            </a:endParaRPr>
          </a:p>
        </p:txBody>
      </p:sp>
      <p:sp>
        <p:nvSpPr>
          <p:cNvPr id="22" name="Rectangle 2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870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83002C-BAD2-443D-8ACC-B79BAF85EC7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C789502C-DCD8-4ED2-BDA3-7FB5425A21F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5100" dirty="0">
                <a:solidFill>
                  <a:srgbClr val="FFFFFF"/>
                </a:solidFill>
                <a:latin typeface="Arial Nova" panose="020B0504020202020204" pitchFamily="34" charset="0"/>
              </a:rPr>
              <a:t>WHAT BENEFITS DOES THE STATE HOPE TO GAIN USING EACH PLATFORM?</a:t>
            </a:r>
          </a:p>
        </p:txBody>
      </p:sp>
    </p:spTree>
    <p:extLst>
      <p:ext uri="{BB962C8B-B14F-4D97-AF65-F5344CB8AC3E}">
        <p14:creationId xmlns:p14="http://schemas.microsoft.com/office/powerpoint/2010/main" val="74665402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AEF0A2B8-DCF8-4F1C-8F24-08980DA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02E8B24A-E924-4EA4-951E-022F5DCF42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51" name="Rectangle 50">
              <a:extLst>
                <a:ext uri="{FF2B5EF4-FFF2-40B4-BE49-F238E27FC236}">
                  <a16:creationId xmlns:a16="http://schemas.microsoft.com/office/drawing/2014/main" id="{C10EB1CC-8FDC-4472-9750-CD4C17248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3A054A7-C0C2-4CBF-ACC4-EAD2ADD14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7EA2FCBD-319F-4A4F-9834-E50E3DD2A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9502C-DCD8-4ED2-BDA3-7FB5425A21F8}"/>
              </a:ext>
            </a:extLst>
          </p:cNvPr>
          <p:cNvSpPr>
            <a:spLocks noGrp="1"/>
          </p:cNvSpPr>
          <p:nvPr>
            <p:ph type="title"/>
          </p:nvPr>
        </p:nvSpPr>
        <p:spPr>
          <a:xfrm>
            <a:off x="830510" y="1089025"/>
            <a:ext cx="3506598" cy="3675921"/>
          </a:xfrm>
        </p:spPr>
        <p:txBody>
          <a:bodyPr vert="horz" wrap="square" lIns="91440" tIns="45720" rIns="91440" bIns="45720" rtlCol="0" anchor="b">
            <a:noAutofit/>
          </a:bodyPr>
          <a:lstStyle/>
          <a:p>
            <a:pPr>
              <a:spcBef>
                <a:spcPts val="0"/>
              </a:spcBef>
            </a:pPr>
            <a:r>
              <a:rPr lang="en-US" sz="2000" b="1" dirty="0">
                <a:solidFill>
                  <a:srgbClr val="FF0000"/>
                </a:solidFill>
                <a:latin typeface="Arial Nova" panose="020B0504020202020204" pitchFamily="34" charset="0"/>
              </a:rPr>
              <a:t>e</a:t>
            </a:r>
            <a:r>
              <a:rPr lang="en-US" sz="2000" b="1" dirty="0">
                <a:solidFill>
                  <a:srgbClr val="C00000"/>
                </a:solidFill>
                <a:latin typeface="Arial Nova" panose="020B0504020202020204" pitchFamily="34" charset="0"/>
              </a:rPr>
              <a:t>Settlements</a:t>
            </a:r>
            <a:br>
              <a:rPr lang="en-US" sz="1800" spc="0" dirty="0">
                <a:solidFill>
                  <a:schemeClr val="tx1"/>
                </a:solidFill>
                <a:latin typeface="Arial Nova" panose="020B0504020202020204" pitchFamily="34" charset="0"/>
              </a:rPr>
            </a:br>
            <a:br>
              <a:rPr lang="en-US" sz="1800" spc="0" dirty="0">
                <a:solidFill>
                  <a:schemeClr val="tx1"/>
                </a:solidFill>
                <a:latin typeface="Arial Nova" panose="020B0504020202020204" pitchFamily="34" charset="0"/>
              </a:rPr>
            </a:br>
            <a:br>
              <a:rPr lang="en-US" sz="1800" spc="0" dirty="0">
                <a:solidFill>
                  <a:schemeClr val="tx1"/>
                </a:solidFill>
                <a:latin typeface="Arial Nova" panose="020B0504020202020204" pitchFamily="34" charset="0"/>
              </a:rPr>
            </a:br>
            <a:br>
              <a:rPr lang="en-US" sz="1800" spc="0" dirty="0">
                <a:solidFill>
                  <a:schemeClr val="tx1"/>
                </a:solidFill>
                <a:latin typeface="Arial Nova" panose="020B0504020202020204" pitchFamily="34" charset="0"/>
              </a:rPr>
            </a:br>
            <a:r>
              <a:rPr lang="en-US" sz="1800" spc="0" dirty="0">
                <a:solidFill>
                  <a:schemeClr val="tx1"/>
                </a:solidFill>
                <a:latin typeface="Arial Nova" panose="020B0504020202020204" pitchFamily="34" charset="0"/>
              </a:rPr>
              <a:t>One-Stop shop for Accounts Payable</a:t>
            </a:r>
            <a:br>
              <a:rPr lang="en-US" sz="1800" spc="0" dirty="0">
                <a:solidFill>
                  <a:schemeClr val="tx1"/>
                </a:solidFill>
                <a:latin typeface="Arial Nova" panose="020B0504020202020204" pitchFamily="34" charset="0"/>
              </a:rPr>
            </a:br>
            <a:r>
              <a:rPr lang="en-US" sz="1800" spc="0" dirty="0">
                <a:solidFill>
                  <a:schemeClr val="tx1"/>
                </a:solidFill>
                <a:latin typeface="Arial Nova" panose="020B0504020202020204" pitchFamily="34" charset="0"/>
              </a:rPr>
              <a:t> </a:t>
            </a:r>
            <a:br>
              <a:rPr lang="en-US" sz="1800" spc="0" dirty="0">
                <a:solidFill>
                  <a:schemeClr val="tx1"/>
                </a:solidFill>
                <a:latin typeface="Arial Nova" panose="020B0504020202020204" pitchFamily="34" charset="0"/>
              </a:rPr>
            </a:br>
            <a:r>
              <a:rPr lang="en-US" sz="1800" spc="0" dirty="0">
                <a:solidFill>
                  <a:schemeClr val="tx1"/>
                </a:solidFill>
                <a:latin typeface="Arial Nova" panose="020B0504020202020204" pitchFamily="34" charset="0"/>
              </a:rPr>
              <a:t>Maintain Sound Financial Controls</a:t>
            </a:r>
            <a:br>
              <a:rPr lang="en-US" sz="1800" spc="0" dirty="0">
                <a:solidFill>
                  <a:schemeClr val="tx1"/>
                </a:solidFill>
                <a:latin typeface="Arial Nova" panose="020B0504020202020204" pitchFamily="34" charset="0"/>
              </a:rPr>
            </a:br>
            <a:br>
              <a:rPr lang="en-US" sz="1800" spc="0" dirty="0">
                <a:solidFill>
                  <a:schemeClr val="tx1"/>
                </a:solidFill>
                <a:latin typeface="Arial Nova" panose="020B0504020202020204" pitchFamily="34" charset="0"/>
              </a:rPr>
            </a:br>
            <a:r>
              <a:rPr lang="en-US" sz="1800" spc="0" dirty="0">
                <a:solidFill>
                  <a:schemeClr val="tx1"/>
                </a:solidFill>
                <a:latin typeface="Arial Nova" panose="020B0504020202020204" pitchFamily="34" charset="0"/>
              </a:rPr>
              <a:t>Allow for Fast &amp; Efficient Supplier Pay-terms </a:t>
            </a:r>
            <a:br>
              <a:rPr lang="en-US" sz="1800" spc="0" dirty="0">
                <a:solidFill>
                  <a:schemeClr val="tx1"/>
                </a:solidFill>
                <a:latin typeface="Arial Nova" panose="020B0504020202020204" pitchFamily="34" charset="0"/>
              </a:rPr>
            </a:br>
            <a:endParaRPr lang="en-US" sz="1800" spc="0" dirty="0">
              <a:solidFill>
                <a:schemeClr val="tx1"/>
              </a:solidFill>
              <a:latin typeface="Arial Nova" panose="020B0504020202020204" pitchFamily="34" charset="0"/>
            </a:endParaRPr>
          </a:p>
        </p:txBody>
      </p:sp>
      <p:pic>
        <p:nvPicPr>
          <p:cNvPr id="5" name="Picture 4">
            <a:extLst>
              <a:ext uri="{FF2B5EF4-FFF2-40B4-BE49-F238E27FC236}">
                <a16:creationId xmlns:a16="http://schemas.microsoft.com/office/drawing/2014/main" id="{A383002C-BAD2-443D-8ACC-B79BAF85EC73}"/>
              </a:ext>
            </a:extLst>
          </p:cNvPr>
          <p:cNvPicPr>
            <a:picLocks noChangeAspect="1"/>
          </p:cNvPicPr>
          <p:nvPr/>
        </p:nvPicPr>
        <p:blipFill rotWithShape="1">
          <a:blip r:embed="rId2">
            <a:extLst>
              <a:ext uri="{28A0092B-C50C-407E-A947-70E740481C1C}">
                <a14:useLocalDpi xmlns:a14="http://schemas.microsoft.com/office/drawing/2010/main" val="0"/>
              </a:ext>
            </a:extLst>
          </a:blip>
          <a:srcRect l="9310" r="9309" b="-1"/>
          <a:stretch/>
        </p:blipFill>
        <p:spPr>
          <a:xfrm>
            <a:off x="4619625" y="549274"/>
            <a:ext cx="7019924" cy="5757925"/>
          </a:xfrm>
          <a:prstGeom prst="rect">
            <a:avLst/>
          </a:prstGeom>
          <a:effectLst/>
        </p:spPr>
      </p:pic>
    </p:spTree>
    <p:extLst>
      <p:ext uri="{BB962C8B-B14F-4D97-AF65-F5344CB8AC3E}">
        <p14:creationId xmlns:p14="http://schemas.microsoft.com/office/powerpoint/2010/main" val="4208299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83002C-BAD2-443D-8ACC-B79BAF85EC73}"/>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3" name="Rectangle 2">
            <a:extLst>
              <a:ext uri="{FF2B5EF4-FFF2-40B4-BE49-F238E27FC236}">
                <a16:creationId xmlns:a16="http://schemas.microsoft.com/office/drawing/2014/main" id="{95C0DA66-C884-4C9F-A7CF-2238BE9EAA54}"/>
              </a:ext>
            </a:extLst>
          </p:cNvPr>
          <p:cNvSpPr/>
          <p:nvPr/>
        </p:nvSpPr>
        <p:spPr>
          <a:xfrm>
            <a:off x="3106723" y="1197096"/>
            <a:ext cx="6096000" cy="2390398"/>
          </a:xfrm>
          <a:prstGeom prst="rect">
            <a:avLst/>
          </a:prstGeom>
        </p:spPr>
        <p:txBody>
          <a:bodyPr>
            <a:spAutoFit/>
          </a:bodyPr>
          <a:lstStyle/>
          <a:p>
            <a:r>
              <a:rPr lang="en-US" dirty="0" err="1">
                <a:solidFill>
                  <a:srgbClr val="A50021"/>
                </a:solidFill>
                <a:latin typeface="Arial Nova" panose="020B0504020202020204" pitchFamily="34" charset="0"/>
                <a:cs typeface="Arial" panose="020B0604020202020204" pitchFamily="34" charset="0"/>
              </a:rPr>
              <a:t>O</a:t>
            </a:r>
            <a:r>
              <a:rPr lang="en-US" b="1" dirty="0" err="1">
                <a:solidFill>
                  <a:srgbClr val="800000"/>
                </a:solidFill>
                <a:latin typeface="Arial" panose="020B0604020202020204" pitchFamily="34" charset="0"/>
                <a:cs typeface="Arial" panose="020B0604020202020204" pitchFamily="34" charset="0"/>
              </a:rPr>
              <a:t>hio</a:t>
            </a:r>
            <a:r>
              <a:rPr lang="en-US" b="1" dirty="0" err="1">
                <a:solidFill>
                  <a:schemeClr val="bg1"/>
                </a:solidFill>
                <a:latin typeface="Arial" panose="020B0604020202020204" pitchFamily="34" charset="0"/>
                <a:cs typeface="Arial" panose="020B0604020202020204" pitchFamily="34" charset="0"/>
              </a:rPr>
              <a:t>|Buys</a:t>
            </a:r>
            <a:endParaRPr lang="en-US" b="1" dirty="0">
              <a:solidFill>
                <a:schemeClr val="bg1"/>
              </a:solidFill>
              <a:latin typeface="Arial" panose="020B0604020202020204" pitchFamily="34" charset="0"/>
              <a:cs typeface="Arial" panose="020B0604020202020204" pitchFamily="34" charset="0"/>
            </a:endParaRPr>
          </a:p>
          <a:p>
            <a:pPr>
              <a:lnSpc>
                <a:spcPct val="150000"/>
              </a:lnSpc>
            </a:pPr>
            <a:endParaRPr lang="en-US" dirty="0">
              <a:solidFill>
                <a:schemeClr val="bg1"/>
              </a:solidFill>
            </a:endParaRPr>
          </a:p>
          <a:p>
            <a:pPr>
              <a:lnSpc>
                <a:spcPct val="150000"/>
              </a:lnSpc>
            </a:pPr>
            <a:r>
              <a:rPr lang="en-US" dirty="0">
                <a:solidFill>
                  <a:schemeClr val="bg1"/>
                </a:solidFill>
              </a:rPr>
              <a:t>Focus on streamlining the procurement process, allowing agencies to focus on sound fiscal practices through research and analysis, that will create an environment that optimizes the buyer supplier relationship. 	</a:t>
            </a:r>
          </a:p>
        </p:txBody>
      </p:sp>
    </p:spTree>
    <p:extLst>
      <p:ext uri="{BB962C8B-B14F-4D97-AF65-F5344CB8AC3E}">
        <p14:creationId xmlns:p14="http://schemas.microsoft.com/office/powerpoint/2010/main" val="153807847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using a computer sitting on top of a table&#10;&#10;Description automatically generated">
            <a:extLst>
              <a:ext uri="{FF2B5EF4-FFF2-40B4-BE49-F238E27FC236}">
                <a16:creationId xmlns:a16="http://schemas.microsoft.com/office/drawing/2014/main" id="{1AA8F841-0920-4B3C-95D7-0FFB91A38AF8}"/>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380E835-0A83-406A-B858-7DCFD666E35B}"/>
              </a:ext>
            </a:extLst>
          </p:cNvPr>
          <p:cNvSpPr>
            <a:spLocks noGrp="1"/>
          </p:cNvSpPr>
          <p:nvPr>
            <p:ph type="title" idx="4294967295"/>
          </p:nvPr>
        </p:nvSpPr>
        <p:spPr>
          <a:xfrm>
            <a:off x="523875" y="5317240"/>
            <a:ext cx="11210925" cy="744836"/>
          </a:xfrm>
        </p:spPr>
        <p:txBody>
          <a:bodyPr vert="horz" lIns="91440" tIns="45720" rIns="91440" bIns="45720" rtlCol="0" anchor="ctr">
            <a:normAutofit fontScale="90000"/>
          </a:bodyPr>
          <a:lstStyle/>
          <a:p>
            <a:pPr algn="ctr"/>
            <a:r>
              <a:rPr lang="en-US" sz="2800" dirty="0">
                <a:solidFill>
                  <a:schemeClr val="tx1">
                    <a:lumMod val="85000"/>
                    <a:lumOff val="15000"/>
                  </a:schemeClr>
                </a:solidFill>
              </a:rPr>
              <a:t>WHAT SIGNIFICANCE DOES THE ONBOARDING PROCEDURE HAVE IN THE OVERALL PLATFORM PROCESS? </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891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using a computer sitting on top of a table&#10;&#10;Description automatically generated">
            <a:extLst>
              <a:ext uri="{FF2B5EF4-FFF2-40B4-BE49-F238E27FC236}">
                <a16:creationId xmlns:a16="http://schemas.microsoft.com/office/drawing/2014/main" id="{1AA8F841-0920-4B3C-95D7-0FFB91A38AF8}"/>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7"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itle 2">
            <a:extLst>
              <a:ext uri="{FF2B5EF4-FFF2-40B4-BE49-F238E27FC236}">
                <a16:creationId xmlns:a16="http://schemas.microsoft.com/office/drawing/2014/main" id="{7380E835-0A83-406A-B858-7DCFD666E35B}"/>
              </a:ext>
            </a:extLst>
          </p:cNvPr>
          <p:cNvSpPr>
            <a:spLocks noGrp="1"/>
          </p:cNvSpPr>
          <p:nvPr>
            <p:ph type="title" idx="4294967295"/>
          </p:nvPr>
        </p:nvSpPr>
        <p:spPr>
          <a:xfrm>
            <a:off x="8022021" y="3965509"/>
            <a:ext cx="3852041" cy="1100477"/>
          </a:xfrm>
        </p:spPr>
        <p:txBody>
          <a:bodyPr vert="horz" lIns="91440" tIns="45720" rIns="91440" bIns="45720" rtlCol="0" anchor="b">
            <a:normAutofit fontScale="90000"/>
          </a:bodyPr>
          <a:lstStyle/>
          <a:p>
            <a:pPr>
              <a:lnSpc>
                <a:spcPct val="150000"/>
              </a:lnSpc>
            </a:pPr>
            <a:br>
              <a:rPr lang="en-US" sz="1400" dirty="0"/>
            </a:br>
            <a:br>
              <a:rPr lang="en-US" sz="1400" dirty="0"/>
            </a:br>
            <a:br>
              <a:rPr lang="en-US" sz="1400" dirty="0"/>
            </a:br>
            <a:br>
              <a:rPr lang="en-US" sz="1400" dirty="0"/>
            </a:br>
            <a:br>
              <a:rPr lang="en-US" sz="1100" dirty="0"/>
            </a:br>
            <a:r>
              <a:rPr lang="en-US" sz="1600" spc="0" dirty="0">
                <a:latin typeface="Arial Nova" panose="020B0504020202020204" pitchFamily="34" charset="0"/>
              </a:rPr>
              <a:t>Suppliers Adoption</a:t>
            </a:r>
            <a:br>
              <a:rPr lang="en-US" sz="1600" spc="0" dirty="0">
                <a:latin typeface="Arial Nova" panose="020B0504020202020204" pitchFamily="34" charset="0"/>
              </a:rPr>
            </a:br>
            <a:r>
              <a:rPr lang="en-US" sz="1600" spc="0" dirty="0">
                <a:latin typeface="Arial Nova" panose="020B0504020202020204" pitchFamily="34" charset="0"/>
              </a:rPr>
              <a:t>State Agencies Utilization</a:t>
            </a:r>
            <a:br>
              <a:rPr lang="en-US" sz="1600" spc="0" dirty="0">
                <a:latin typeface="Arial Nova" panose="020B0504020202020204" pitchFamily="34" charset="0"/>
              </a:rPr>
            </a:br>
            <a:r>
              <a:rPr lang="en-US" sz="1600" spc="0" dirty="0">
                <a:latin typeface="Arial Nova" panose="020B0504020202020204" pitchFamily="34" charset="0"/>
              </a:rPr>
              <a:t>Buy-In Crucial for Success &amp; Full Functionality</a:t>
            </a:r>
            <a:endParaRPr lang="en-US" sz="1600" spc="0" dirty="0">
              <a:solidFill>
                <a:schemeClr val="tx1"/>
              </a:solidFill>
              <a:latin typeface="Arial Nova" panose="020B0504020202020204" pitchFamily="34" charset="0"/>
            </a:endParaRPr>
          </a:p>
        </p:txBody>
      </p:sp>
      <p:cxnSp>
        <p:nvCxnSpPr>
          <p:cNvPr id="19" name="Straight Connector 18">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3C07A8C-52AF-464A-A255-AB5906A4939E}"/>
              </a:ext>
            </a:extLst>
          </p:cNvPr>
          <p:cNvSpPr txBox="1"/>
          <p:nvPr/>
        </p:nvSpPr>
        <p:spPr>
          <a:xfrm>
            <a:off x="8061649" y="3723036"/>
            <a:ext cx="3676261" cy="369332"/>
          </a:xfrm>
          <a:prstGeom prst="rect">
            <a:avLst/>
          </a:prstGeom>
          <a:noFill/>
        </p:spPr>
        <p:txBody>
          <a:bodyPr wrap="square" rtlCol="0">
            <a:spAutoFit/>
          </a:bodyPr>
          <a:lstStyle/>
          <a:p>
            <a:r>
              <a:rPr lang="en-US" b="1" dirty="0">
                <a:solidFill>
                  <a:srgbClr val="FF0000"/>
                </a:solidFill>
              </a:rPr>
              <a:t>e</a:t>
            </a:r>
            <a:r>
              <a:rPr lang="en-US" b="1" dirty="0">
                <a:solidFill>
                  <a:srgbClr val="C00000"/>
                </a:solidFill>
              </a:rPr>
              <a:t>Settlements</a:t>
            </a:r>
            <a:endParaRPr lang="en-US" b="1" dirty="0">
              <a:latin typeface="Arial Nova" panose="020B0504020202020204" pitchFamily="34" charset="0"/>
            </a:endParaRPr>
          </a:p>
        </p:txBody>
      </p:sp>
    </p:spTree>
    <p:extLst>
      <p:ext uri="{BB962C8B-B14F-4D97-AF65-F5344CB8AC3E}">
        <p14:creationId xmlns:p14="http://schemas.microsoft.com/office/powerpoint/2010/main" val="3523556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using a computer sitting on top of a table&#10;&#10;Description automatically generated">
            <a:extLst>
              <a:ext uri="{FF2B5EF4-FFF2-40B4-BE49-F238E27FC236}">
                <a16:creationId xmlns:a16="http://schemas.microsoft.com/office/drawing/2014/main" id="{1AA8F841-0920-4B3C-95D7-0FFB91A38AF8}"/>
              </a:ext>
            </a:extLst>
          </p:cNvPr>
          <p:cNvPicPr>
            <a:picLocks noChangeAspect="1"/>
          </p:cNvPicPr>
          <p:nvPr/>
        </p:nvPicPr>
        <p:blipFill rotWithShape="1">
          <a:blip r:embed="rId2">
            <a:extLst>
              <a:ext uri="{28A0092B-C50C-407E-A947-70E740481C1C}">
                <a14:useLocalDpi xmlns:a14="http://schemas.microsoft.com/office/drawing/2010/main" val="0"/>
              </a:ext>
            </a:extLst>
          </a:blip>
          <a:srcRect l="18824" t="6482" r="2274" b="1"/>
          <a:stretch/>
        </p:blipFill>
        <p:spPr>
          <a:xfrm>
            <a:off x="-2" y="10"/>
            <a:ext cx="8668512" cy="6857990"/>
          </a:xfrm>
          <a:prstGeom prst="rect">
            <a:avLst/>
          </a:prstGeom>
        </p:spPr>
      </p:pic>
      <p:sp>
        <p:nvSpPr>
          <p:cNvPr id="26" name="Rectangle 25">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7380E835-0A83-406A-B858-7DCFD666E35B}"/>
              </a:ext>
            </a:extLst>
          </p:cNvPr>
          <p:cNvSpPr>
            <a:spLocks noGrp="1"/>
          </p:cNvSpPr>
          <p:nvPr>
            <p:ph type="title" idx="4294967295"/>
          </p:nvPr>
        </p:nvSpPr>
        <p:spPr>
          <a:xfrm>
            <a:off x="7848600" y="1122363"/>
            <a:ext cx="4023360" cy="3204134"/>
          </a:xfrm>
        </p:spPr>
        <p:txBody>
          <a:bodyPr vert="horz" lIns="91440" tIns="45720" rIns="91440" bIns="45720" rtlCol="0" anchor="b">
            <a:normAutofit/>
          </a:bodyPr>
          <a:lstStyle/>
          <a:p>
            <a:r>
              <a:rPr lang="en-US" sz="2800" dirty="0" err="1">
                <a:solidFill>
                  <a:srgbClr val="A50021"/>
                </a:solidFill>
                <a:latin typeface="Arial Nova" panose="020B0504020202020204" pitchFamily="34" charset="0"/>
                <a:cs typeface="Arial" panose="020B0604020202020204" pitchFamily="34" charset="0"/>
              </a:rPr>
              <a:t>O</a:t>
            </a:r>
            <a:r>
              <a:rPr lang="en-US" sz="2800" b="1" dirty="0" err="1">
                <a:solidFill>
                  <a:srgbClr val="800000"/>
                </a:solidFill>
                <a:latin typeface="Arial" panose="020B0604020202020204" pitchFamily="34" charset="0"/>
                <a:cs typeface="Arial" panose="020B0604020202020204" pitchFamily="34" charset="0"/>
              </a:rPr>
              <a:t>hio</a:t>
            </a:r>
            <a:r>
              <a:rPr lang="en-US" sz="2800" b="1" dirty="0" err="1">
                <a:latin typeface="Arial" panose="020B0604020202020204" pitchFamily="34" charset="0"/>
                <a:cs typeface="Arial" panose="020B0604020202020204" pitchFamily="34" charset="0"/>
              </a:rPr>
              <a:t>|Buys</a:t>
            </a:r>
            <a:br>
              <a:rPr lang="en-US" sz="2800" b="1" dirty="0">
                <a:latin typeface="Arial" panose="020B0604020202020204" pitchFamily="34" charset="0"/>
                <a:cs typeface="Arial" panose="020B0604020202020204" pitchFamily="34" charset="0"/>
              </a:rPr>
            </a:br>
            <a:br>
              <a:rPr lang="en-US" sz="1900" dirty="0">
                <a:solidFill>
                  <a:schemeClr val="tx1"/>
                </a:solidFill>
                <a:latin typeface="Arial Nova" panose="020B0504020202020204" pitchFamily="34" charset="0"/>
              </a:rPr>
            </a:br>
            <a:r>
              <a:rPr lang="en-US" sz="1900" dirty="0">
                <a:solidFill>
                  <a:schemeClr val="tx1"/>
                </a:solidFill>
                <a:latin typeface="Arial Nova" panose="020B0504020202020204" pitchFamily="34" charset="0"/>
              </a:rPr>
              <a:t>flexible </a:t>
            </a:r>
            <a:br>
              <a:rPr lang="en-US" sz="1900" dirty="0">
                <a:solidFill>
                  <a:schemeClr val="tx1"/>
                </a:solidFill>
                <a:latin typeface="Arial Nova" panose="020B0504020202020204" pitchFamily="34" charset="0"/>
              </a:rPr>
            </a:br>
            <a:br>
              <a:rPr lang="en-US" sz="1900" dirty="0">
                <a:solidFill>
                  <a:schemeClr val="tx1"/>
                </a:solidFill>
                <a:latin typeface="Arial Nova" panose="020B0504020202020204" pitchFamily="34" charset="0"/>
              </a:rPr>
            </a:br>
            <a:r>
              <a:rPr lang="en-US" sz="1900" dirty="0">
                <a:solidFill>
                  <a:schemeClr val="tx1"/>
                </a:solidFill>
                <a:latin typeface="Arial Nova" panose="020B0504020202020204" pitchFamily="34" charset="0"/>
              </a:rPr>
              <a:t>onboard at a pace that makes sense for them</a:t>
            </a:r>
            <a:br>
              <a:rPr lang="en-US" sz="1900" dirty="0">
                <a:solidFill>
                  <a:schemeClr val="tx1"/>
                </a:solidFill>
                <a:latin typeface="Arial Nova" panose="020B0504020202020204" pitchFamily="34" charset="0"/>
              </a:rPr>
            </a:br>
            <a:br>
              <a:rPr lang="en-US" sz="1900" dirty="0">
                <a:solidFill>
                  <a:schemeClr val="tx1"/>
                </a:solidFill>
                <a:latin typeface="Arial Nova" panose="020B0504020202020204" pitchFamily="34" charset="0"/>
              </a:rPr>
            </a:br>
            <a:r>
              <a:rPr lang="en-US" sz="1900" dirty="0">
                <a:solidFill>
                  <a:schemeClr val="tx1"/>
                </a:solidFill>
                <a:latin typeface="Arial Nova" panose="020B0504020202020204" pitchFamily="34" charset="0"/>
              </a:rPr>
              <a:t>supplier enablement continues to be an area of emphasis</a:t>
            </a:r>
            <a:br>
              <a:rPr lang="en-US" sz="1900" dirty="0">
                <a:solidFill>
                  <a:schemeClr val="tx1"/>
                </a:solidFill>
                <a:latin typeface="Arial Nova" panose="020B0504020202020204" pitchFamily="34" charset="0"/>
              </a:rPr>
            </a:br>
            <a:endParaRPr lang="en-US" sz="1900" dirty="0">
              <a:solidFill>
                <a:schemeClr val="tx1"/>
              </a:solidFill>
              <a:latin typeface="Arial Nova" panose="020B0504020202020204" pitchFamily="34" charset="0"/>
            </a:endParaRP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9762"/>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54700C-4AF4-4FAB-91A8-E58AEA35F3B2}"/>
              </a:ext>
            </a:extLst>
          </p:cNvPr>
          <p:cNvPicPr>
            <a:picLocks noChangeAspect="1"/>
          </p:cNvPicPr>
          <p:nvPr/>
        </p:nvPicPr>
        <p:blipFill rotWithShape="1">
          <a:blip r:embed="rId2">
            <a:extLst>
              <a:ext uri="{28A0092B-C50C-407E-A947-70E740481C1C}">
                <a14:useLocalDpi xmlns:a14="http://schemas.microsoft.com/office/drawing/2010/main" val="0"/>
              </a:ext>
            </a:extLst>
          </a:blip>
          <a:srcRect t="723" b="14690"/>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FFB71F-B53D-4E94-BEDC-58A42B7C1711}"/>
              </a:ext>
            </a:extLst>
          </p:cNvPr>
          <p:cNvSpPr txBox="1"/>
          <p:nvPr/>
        </p:nvSpPr>
        <p:spPr>
          <a:xfrm>
            <a:off x="1097280" y="325549"/>
            <a:ext cx="4998720" cy="5608719"/>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dirty="0">
                <a:solidFill>
                  <a:srgbClr val="FFFFFF"/>
                </a:solidFill>
                <a:latin typeface="Arial Nova" panose="020B0504020202020204" pitchFamily="34" charset="0"/>
                <a:ea typeface="+mj-ea"/>
                <a:cs typeface="+mj-cs"/>
              </a:rPr>
              <a:t>WHAT IS THE RISK/COST  </a:t>
            </a:r>
          </a:p>
          <a:p>
            <a:pPr algn="ctr">
              <a:lnSpc>
                <a:spcPct val="90000"/>
              </a:lnSpc>
              <a:spcBef>
                <a:spcPct val="0"/>
              </a:spcBef>
              <a:spcAft>
                <a:spcPts val="600"/>
              </a:spcAft>
            </a:pPr>
            <a:r>
              <a:rPr lang="en-US" sz="5200" dirty="0">
                <a:solidFill>
                  <a:srgbClr val="FFFFFF"/>
                </a:solidFill>
                <a:latin typeface="Arial Nova" panose="020B0504020202020204" pitchFamily="34" charset="0"/>
                <a:ea typeface="+mj-ea"/>
                <a:cs typeface="+mj-cs"/>
              </a:rPr>
              <a:t>ASSOCIATED WITH</a:t>
            </a:r>
          </a:p>
          <a:p>
            <a:pPr algn="ctr">
              <a:lnSpc>
                <a:spcPct val="90000"/>
              </a:lnSpc>
              <a:spcBef>
                <a:spcPct val="0"/>
              </a:spcBef>
              <a:spcAft>
                <a:spcPts val="600"/>
              </a:spcAft>
            </a:pPr>
            <a:r>
              <a:rPr lang="en-US" sz="5200" dirty="0">
                <a:solidFill>
                  <a:srgbClr val="FFFFFF"/>
                </a:solidFill>
                <a:latin typeface="Arial Nova" panose="020B0504020202020204" pitchFamily="34" charset="0"/>
                <a:ea typeface="+mj-ea"/>
                <a:cs typeface="+mj-cs"/>
              </a:rPr>
              <a:t>USING EACH PLATFORM?</a:t>
            </a:r>
          </a:p>
        </p:txBody>
      </p:sp>
    </p:spTree>
    <p:extLst>
      <p:ext uri="{BB962C8B-B14F-4D97-AF65-F5344CB8AC3E}">
        <p14:creationId xmlns:p14="http://schemas.microsoft.com/office/powerpoint/2010/main" val="2938700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54700C-4AF4-4FAB-91A8-E58AEA35F3B2}"/>
              </a:ext>
            </a:extLst>
          </p:cNvPr>
          <p:cNvPicPr>
            <a:picLocks noChangeAspect="1"/>
          </p:cNvPicPr>
          <p:nvPr/>
        </p:nvPicPr>
        <p:blipFill rotWithShape="1">
          <a:blip r:embed="rId2">
            <a:extLst>
              <a:ext uri="{28A0092B-C50C-407E-A947-70E740481C1C}">
                <a14:useLocalDpi xmlns:a14="http://schemas.microsoft.com/office/drawing/2010/main" val="0"/>
              </a:ext>
            </a:extLst>
          </a:blip>
          <a:srcRect t="723" b="14690"/>
          <a:stretch/>
        </p:blipFill>
        <p:spPr>
          <a:xfrm>
            <a:off x="0" y="0"/>
            <a:ext cx="12191980" cy="6857990"/>
          </a:xfrm>
          <a:prstGeom prst="rect">
            <a:avLst/>
          </a:prstGeom>
        </p:spPr>
      </p:pic>
      <p:sp>
        <p:nvSpPr>
          <p:cNvPr id="3" name="TextBox 2">
            <a:extLst>
              <a:ext uri="{FF2B5EF4-FFF2-40B4-BE49-F238E27FC236}">
                <a16:creationId xmlns:a16="http://schemas.microsoft.com/office/drawing/2014/main" id="{25FFB71F-B53D-4E94-BEDC-58A42B7C1711}"/>
              </a:ext>
            </a:extLst>
          </p:cNvPr>
          <p:cNvSpPr txBox="1"/>
          <p:nvPr/>
        </p:nvSpPr>
        <p:spPr>
          <a:xfrm>
            <a:off x="640080" y="640080"/>
            <a:ext cx="4250702" cy="4109202"/>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algn="ctr">
              <a:lnSpc>
                <a:spcPct val="90000"/>
              </a:lnSpc>
              <a:spcBef>
                <a:spcPct val="0"/>
              </a:spcBef>
            </a:pPr>
            <a:r>
              <a:rPr lang="en-US" sz="3200" b="1" dirty="0">
                <a:solidFill>
                  <a:srgbClr val="FF0000"/>
                </a:solidFill>
              </a:rPr>
              <a:t>e</a:t>
            </a:r>
            <a:r>
              <a:rPr lang="en-US" sz="3200" b="1" dirty="0">
                <a:solidFill>
                  <a:srgbClr val="C00000"/>
                </a:solidFill>
              </a:rPr>
              <a:t>Settlements </a:t>
            </a:r>
            <a:r>
              <a:rPr lang="en-US" sz="3200" dirty="0">
                <a:solidFill>
                  <a:srgbClr val="FFFFFF"/>
                </a:solidFill>
                <a:latin typeface="Arial Nova" panose="020B0504020202020204" pitchFamily="34" charset="0"/>
                <a:ea typeface="+mj-ea"/>
                <a:cs typeface="+mj-cs"/>
              </a:rPr>
              <a:t>Risks</a:t>
            </a:r>
          </a:p>
          <a:p>
            <a:pPr algn="ctr">
              <a:lnSpc>
                <a:spcPct val="90000"/>
              </a:lnSpc>
              <a:spcBef>
                <a:spcPct val="0"/>
              </a:spcBef>
            </a:pPr>
            <a:endParaRPr lang="en-US" dirty="0">
              <a:solidFill>
                <a:srgbClr val="FFFFFF"/>
              </a:solidFill>
              <a:latin typeface="+mj-lt"/>
              <a:ea typeface="+mj-ea"/>
              <a:cs typeface="+mj-cs"/>
            </a:endParaRPr>
          </a:p>
          <a:p>
            <a:pPr algn="ctr">
              <a:lnSpc>
                <a:spcPct val="90000"/>
              </a:lnSpc>
              <a:spcBef>
                <a:spcPct val="0"/>
              </a:spcBef>
            </a:pPr>
            <a:endParaRPr lang="en-US" dirty="0">
              <a:solidFill>
                <a:srgbClr val="FFFFFF"/>
              </a:solidFill>
              <a:latin typeface="+mj-lt"/>
              <a:ea typeface="+mj-ea"/>
              <a:cs typeface="+mj-cs"/>
            </a:endParaRPr>
          </a:p>
          <a:p>
            <a:pPr algn="ctr">
              <a:lnSpc>
                <a:spcPct val="90000"/>
              </a:lnSpc>
              <a:spcBef>
                <a:spcPct val="0"/>
              </a:spcBef>
            </a:pPr>
            <a:r>
              <a:rPr lang="en-US" sz="1600" dirty="0">
                <a:solidFill>
                  <a:srgbClr val="FFFFFF"/>
                </a:solidFill>
                <a:latin typeface="Arial Nova" panose="020B0504020202020204" pitchFamily="34" charset="0"/>
                <a:ea typeface="+mj-ea"/>
                <a:cs typeface="+mj-cs"/>
              </a:rPr>
              <a:t>Very low Risks, if any</a:t>
            </a:r>
          </a:p>
          <a:p>
            <a:pPr algn="ctr">
              <a:lnSpc>
                <a:spcPct val="90000"/>
              </a:lnSpc>
              <a:spcBef>
                <a:spcPct val="0"/>
              </a:spcBef>
            </a:pPr>
            <a:endParaRPr lang="en-US" sz="1600" dirty="0">
              <a:solidFill>
                <a:srgbClr val="FFFFFF"/>
              </a:solidFill>
              <a:latin typeface="Arial Nova" panose="020B0504020202020204" pitchFamily="34" charset="0"/>
              <a:ea typeface="+mj-ea"/>
              <a:cs typeface="+mj-cs"/>
            </a:endParaRPr>
          </a:p>
          <a:p>
            <a:pPr algn="ctr">
              <a:lnSpc>
                <a:spcPct val="90000"/>
              </a:lnSpc>
              <a:spcBef>
                <a:spcPct val="0"/>
              </a:spcBef>
            </a:pPr>
            <a:r>
              <a:rPr lang="en-US" sz="1600" dirty="0">
                <a:solidFill>
                  <a:srgbClr val="FFFFFF"/>
                </a:solidFill>
                <a:latin typeface="Arial Nova" panose="020B0504020202020204" pitchFamily="34" charset="0"/>
                <a:ea typeface="+mj-ea"/>
                <a:cs typeface="+mj-cs"/>
              </a:rPr>
              <a:t>Supplier roles must be setup correctly</a:t>
            </a:r>
          </a:p>
          <a:p>
            <a:pPr algn="ctr">
              <a:lnSpc>
                <a:spcPct val="90000"/>
              </a:lnSpc>
              <a:spcBef>
                <a:spcPct val="0"/>
              </a:spcBef>
              <a:spcAft>
                <a:spcPts val="600"/>
              </a:spcAft>
            </a:pPr>
            <a:endParaRPr lang="en-US" dirty="0">
              <a:solidFill>
                <a:srgbClr val="FFFFFF"/>
              </a:solidFill>
              <a:latin typeface="+mj-lt"/>
              <a:ea typeface="+mj-ea"/>
              <a:cs typeface="+mj-cs"/>
            </a:endParaRPr>
          </a:p>
        </p:txBody>
      </p:sp>
    </p:spTree>
    <p:extLst>
      <p:ext uri="{BB962C8B-B14F-4D97-AF65-F5344CB8AC3E}">
        <p14:creationId xmlns:p14="http://schemas.microsoft.com/office/powerpoint/2010/main" val="249400286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reative Technology E Commerce Blue Background | Blue backgrounds,  Background, Technology background">
            <a:extLst>
              <a:ext uri="{FF2B5EF4-FFF2-40B4-BE49-F238E27FC236}">
                <a16:creationId xmlns:a16="http://schemas.microsoft.com/office/drawing/2014/main" id="{81A14D04-EC23-4A87-87FF-B2BED498D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6" r="42343"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7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BC86BB4-1B3B-49F3-90BB-7244F6E99B22}"/>
              </a:ext>
            </a:extLst>
          </p:cNvPr>
          <p:cNvSpPr txBox="1"/>
          <p:nvPr/>
        </p:nvSpPr>
        <p:spPr>
          <a:xfrm>
            <a:off x="477981" y="1122363"/>
            <a:ext cx="5512272"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a:latin typeface="+mj-lt"/>
                <a:ea typeface="+mj-ea"/>
                <a:cs typeface="+mj-cs"/>
              </a:rPr>
              <a:t>INTRODUCTION</a:t>
            </a:r>
          </a:p>
        </p:txBody>
      </p:sp>
      <p:sp>
        <p:nvSpPr>
          <p:cNvPr id="1032" name="Rectangle 7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1587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A54700C-4AF4-4FAB-91A8-E58AEA35F3B2}"/>
              </a:ext>
            </a:extLst>
          </p:cNvPr>
          <p:cNvPicPr>
            <a:picLocks noChangeAspect="1"/>
          </p:cNvPicPr>
          <p:nvPr/>
        </p:nvPicPr>
        <p:blipFill rotWithShape="1">
          <a:blip r:embed="rId2">
            <a:extLst>
              <a:ext uri="{28A0092B-C50C-407E-A947-70E740481C1C}">
                <a14:useLocalDpi xmlns:a14="http://schemas.microsoft.com/office/drawing/2010/main" val="0"/>
              </a:ext>
            </a:extLst>
          </a:blip>
          <a:srcRect r="-1" b="10983"/>
          <a:stretch/>
        </p:blipFill>
        <p:spPr>
          <a:xfrm>
            <a:off x="606719" y="-1"/>
            <a:ext cx="11585281" cy="6857999"/>
          </a:xfrm>
          <a:prstGeom prst="rect">
            <a:avLst/>
          </a:prstGeom>
        </p:spPr>
      </p:pic>
      <p:sp>
        <p:nvSpPr>
          <p:cNvPr id="17" name="Rectangle 16">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FFB71F-B53D-4E94-BEDC-58A42B7C1711}"/>
              </a:ext>
            </a:extLst>
          </p:cNvPr>
          <p:cNvSpPr txBox="1"/>
          <p:nvPr/>
        </p:nvSpPr>
        <p:spPr>
          <a:xfrm>
            <a:off x="1036684" y="1152144"/>
            <a:ext cx="3953501" cy="3072393"/>
          </a:xfrm>
          <a:prstGeom prst="rect">
            <a:avLst/>
          </a:prstGeom>
        </p:spPr>
        <p:txBody>
          <a:bodyPr vert="horz" lIns="91440" tIns="45720" rIns="91440" bIns="45720" rtlCol="0" anchor="b">
            <a:normAutofit/>
          </a:bodyPr>
          <a:lstStyle/>
          <a:p>
            <a:r>
              <a:rPr lang="en-US" sz="2800" dirty="0" err="1">
                <a:solidFill>
                  <a:srgbClr val="A50021"/>
                </a:solidFill>
                <a:latin typeface="Arial Nova" panose="020B0504020202020204" pitchFamily="34" charset="0"/>
                <a:cs typeface="Arial" panose="020B0604020202020204" pitchFamily="34" charset="0"/>
              </a:rPr>
              <a:t>O</a:t>
            </a:r>
            <a:r>
              <a:rPr lang="en-US" sz="2800" b="1" dirty="0" err="1">
                <a:solidFill>
                  <a:srgbClr val="800000"/>
                </a:solidFill>
                <a:latin typeface="Arial" panose="020B0604020202020204" pitchFamily="34" charset="0"/>
                <a:cs typeface="Arial" panose="020B0604020202020204" pitchFamily="34" charset="0"/>
              </a:rPr>
              <a:t>hio</a:t>
            </a:r>
            <a:r>
              <a:rPr lang="en-US" sz="2800" b="1" dirty="0" err="1">
                <a:solidFill>
                  <a:schemeClr val="bg1"/>
                </a:solidFill>
                <a:latin typeface="Arial" panose="020B0604020202020204" pitchFamily="34" charset="0"/>
                <a:cs typeface="Arial" panose="020B0604020202020204" pitchFamily="34" charset="0"/>
              </a:rPr>
              <a:t>|Buys</a:t>
            </a:r>
            <a:endParaRPr lang="en-US" sz="2800" b="1"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Nova" panose="020B0504020202020204" pitchFamily="34" charset="0"/>
              </a:rPr>
              <a:t>Risks</a:t>
            </a:r>
          </a:p>
          <a:p>
            <a:endParaRPr lang="en-US" sz="1700" dirty="0">
              <a:solidFill>
                <a:schemeClr val="bg1"/>
              </a:solidFill>
              <a:latin typeface="Arial Nova" panose="020B0504020202020204" pitchFamily="34" charset="0"/>
            </a:endParaRPr>
          </a:p>
          <a:p>
            <a:r>
              <a:rPr lang="en-US" sz="1700" dirty="0">
                <a:solidFill>
                  <a:schemeClr val="bg1"/>
                </a:solidFill>
                <a:latin typeface="Arial Nova" panose="020B0504020202020204" pitchFamily="34" charset="0"/>
              </a:rPr>
              <a:t>Minimal risk!</a:t>
            </a:r>
          </a:p>
          <a:p>
            <a:endParaRPr lang="en-US" sz="1700" dirty="0">
              <a:solidFill>
                <a:schemeClr val="bg1"/>
              </a:solidFill>
              <a:latin typeface="Arial Nova" panose="020B0504020202020204" pitchFamily="34" charset="0"/>
            </a:endParaRPr>
          </a:p>
          <a:p>
            <a:r>
              <a:rPr lang="en-US" sz="1700" dirty="0">
                <a:solidFill>
                  <a:schemeClr val="bg1"/>
                </a:solidFill>
                <a:latin typeface="Arial Nova" panose="020B0504020202020204" pitchFamily="34" charset="0"/>
              </a:rPr>
              <a:t>Only risk is vendor missing opportunity.</a:t>
            </a:r>
          </a:p>
          <a:p>
            <a:endParaRPr lang="en-US" sz="1700" dirty="0">
              <a:solidFill>
                <a:schemeClr val="bg1"/>
              </a:solidFill>
              <a:latin typeface="Arial Nova" panose="020B0504020202020204" pitchFamily="34" charset="0"/>
            </a:endParaRPr>
          </a:p>
          <a:p>
            <a:r>
              <a:rPr lang="en-US" sz="1700" dirty="0">
                <a:solidFill>
                  <a:schemeClr val="bg1"/>
                </a:solidFill>
                <a:latin typeface="Arial Nova" panose="020B0504020202020204" pitchFamily="34" charset="0"/>
              </a:rPr>
              <a:t>No cost to the agency.</a:t>
            </a:r>
          </a:p>
          <a:p>
            <a:pPr>
              <a:lnSpc>
                <a:spcPct val="90000"/>
              </a:lnSpc>
              <a:spcBef>
                <a:spcPct val="0"/>
              </a:spcBef>
              <a:spcAft>
                <a:spcPts val="600"/>
              </a:spcAft>
            </a:pPr>
            <a:endParaRPr lang="en-US" sz="3100" dirty="0">
              <a:solidFill>
                <a:schemeClr val="bg1"/>
              </a:solidFill>
              <a:latin typeface="+mj-lt"/>
              <a:ea typeface="+mj-ea"/>
              <a:cs typeface="+mj-cs"/>
            </a:endParaRPr>
          </a:p>
        </p:txBody>
      </p:sp>
      <p:sp>
        <p:nvSpPr>
          <p:cNvPr id="19" name="Rectangle 18">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22"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Rectangle 42">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31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60041C9-F590-4F9E-AA22-E51953E780C6}"/>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9091"/>
          <a:stretch/>
        </p:blipFill>
        <p:spPr>
          <a:xfrm>
            <a:off x="-2" y="10"/>
            <a:ext cx="8668512" cy="6857990"/>
          </a:xfrm>
          <a:prstGeom prst="rect">
            <a:avLst/>
          </a:prstGeom>
        </p:spPr>
      </p:pic>
      <p:sp>
        <p:nvSpPr>
          <p:cNvPr id="17"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0BC975-FE81-4F64-A4FB-79DE5712DC5D}"/>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2600" b="1" dirty="0">
                <a:solidFill>
                  <a:schemeClr val="tx1"/>
                </a:solidFill>
                <a:latin typeface="Arial Nova" panose="020B0504020202020204" pitchFamily="34" charset="0"/>
              </a:rPr>
              <a:t>How does each platform capture data to inform agencies of waste, compliance or spending or does it have this capability?</a:t>
            </a:r>
            <a:br>
              <a:rPr lang="en-US" sz="2600" dirty="0">
                <a:solidFill>
                  <a:schemeClr val="tx1"/>
                </a:solidFill>
                <a:latin typeface="Arial Nova" panose="020B0504020202020204" pitchFamily="34" charset="0"/>
              </a:rPr>
            </a:br>
            <a:endParaRPr lang="en-US" sz="2600" dirty="0">
              <a:solidFill>
                <a:schemeClr val="tx1"/>
              </a:solidFill>
              <a:latin typeface="Arial Nova" panose="020B0504020202020204" pitchFamily="34" charset="0"/>
            </a:endParaRPr>
          </a:p>
        </p:txBody>
      </p:sp>
      <p:sp>
        <p:nvSpPr>
          <p:cNvPr id="1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312862"/>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60041C9-F590-4F9E-AA22-E51953E780C6}"/>
              </a:ext>
            </a:extLst>
          </p:cNvPr>
          <p:cNvPicPr>
            <a:picLocks noChangeAspect="1"/>
          </p:cNvPicPr>
          <p:nvPr/>
        </p:nvPicPr>
        <p:blipFill rotWithShape="1">
          <a:blip r:embed="rId2">
            <a:extLst>
              <a:ext uri="{28A0092B-C50C-407E-A947-70E740481C1C}">
                <a14:useLocalDpi xmlns:a14="http://schemas.microsoft.com/office/drawing/2010/main" val="0"/>
              </a:ext>
            </a:extLst>
          </a:blip>
          <a:srcRect l="23298" t="9091"/>
          <a:stretch/>
        </p:blipFill>
        <p:spPr>
          <a:xfrm>
            <a:off x="-2" y="10"/>
            <a:ext cx="8668512" cy="6857990"/>
          </a:xfrm>
          <a:prstGeom prst="rect">
            <a:avLst/>
          </a:prstGeom>
        </p:spPr>
      </p:pic>
      <p:sp>
        <p:nvSpPr>
          <p:cNvPr id="25" name="Rectangle 24">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0BC975-FE81-4F64-A4FB-79DE5712DC5D}"/>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n-US" sz="2400" b="1" dirty="0">
                <a:solidFill>
                  <a:srgbClr val="FF0000"/>
                </a:solidFill>
              </a:rPr>
              <a:t>e</a:t>
            </a:r>
            <a:r>
              <a:rPr lang="en-US" sz="2400" b="1" dirty="0">
                <a:solidFill>
                  <a:srgbClr val="C00000"/>
                </a:solidFill>
              </a:rPr>
              <a:t>Settlements</a:t>
            </a:r>
            <a:br>
              <a:rPr lang="en-US" sz="2200" spc="0" dirty="0">
                <a:solidFill>
                  <a:schemeClr val="tx1"/>
                </a:solidFill>
                <a:latin typeface="Arial Nova" panose="020B0504020202020204" pitchFamily="34" charset="0"/>
              </a:rPr>
            </a:br>
            <a:br>
              <a:rPr lang="en-US" sz="2200" spc="0" dirty="0">
                <a:solidFill>
                  <a:schemeClr val="tx1"/>
                </a:solidFill>
                <a:latin typeface="Arial Nova" panose="020B0504020202020204" pitchFamily="34" charset="0"/>
              </a:rPr>
            </a:br>
            <a:r>
              <a:rPr lang="en-US" sz="2400" spc="0" dirty="0">
                <a:solidFill>
                  <a:schemeClr val="tx1"/>
                </a:solidFill>
                <a:latin typeface="Arial Nova" panose="020B0504020202020204" pitchFamily="34" charset="0"/>
              </a:rPr>
              <a:t>Compliance &amp; Reports</a:t>
            </a:r>
            <a:br>
              <a:rPr lang="en-US" sz="2200" spc="0" dirty="0">
                <a:solidFill>
                  <a:schemeClr val="tx1"/>
                </a:solidFill>
                <a:latin typeface="Arial Nova" panose="020B0504020202020204" pitchFamily="34" charset="0"/>
              </a:rPr>
            </a:br>
            <a:br>
              <a:rPr lang="en-US" sz="2200" spc="0" dirty="0">
                <a:solidFill>
                  <a:schemeClr val="tx1"/>
                </a:solidFill>
                <a:latin typeface="Arial Nova" panose="020B0504020202020204" pitchFamily="34" charset="0"/>
              </a:rPr>
            </a:br>
            <a:r>
              <a:rPr lang="en-US" sz="2200" spc="0" dirty="0">
                <a:solidFill>
                  <a:schemeClr val="tx1"/>
                </a:solidFill>
                <a:latin typeface="Arial Nova" panose="020B0504020202020204" pitchFamily="34" charset="0"/>
              </a:rPr>
              <a:t>OAKS FIN still captures all data &amp; generates reports</a:t>
            </a:r>
            <a:br>
              <a:rPr lang="en-US" sz="3000" spc="0" dirty="0">
                <a:solidFill>
                  <a:schemeClr val="tx1"/>
                </a:solidFill>
              </a:rPr>
            </a:br>
            <a:br>
              <a:rPr lang="en-US" sz="3000" dirty="0">
                <a:solidFill>
                  <a:schemeClr val="tx1"/>
                </a:solidFill>
              </a:rPr>
            </a:br>
            <a:endParaRPr lang="en-US" sz="3000" dirty="0">
              <a:solidFill>
                <a:schemeClr val="tx1"/>
              </a:solidFill>
            </a:endParaRP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7674928"/>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0041C9-F590-4F9E-AA22-E51953E780C6}"/>
              </a:ext>
            </a:extLst>
          </p:cNvPr>
          <p:cNvPicPr>
            <a:picLocks noChangeAspect="1"/>
          </p:cNvPicPr>
          <p:nvPr/>
        </p:nvPicPr>
        <p:blipFill rotWithShape="1">
          <a:blip r:embed="rId2">
            <a:extLst>
              <a:ext uri="{28A0092B-C50C-407E-A947-70E740481C1C}">
                <a14:useLocalDpi xmlns:a14="http://schemas.microsoft.com/office/drawing/2010/main" val="0"/>
              </a:ext>
            </a:extLst>
          </a:blip>
          <a:srcRect l="26257" r="406" b="-1"/>
          <a:stretch/>
        </p:blipFill>
        <p:spPr>
          <a:xfrm>
            <a:off x="20" y="10"/>
            <a:ext cx="7534636" cy="6857990"/>
          </a:xfrm>
          <a:prstGeom prst="rect">
            <a:avLst/>
          </a:prstGeom>
        </p:spPr>
      </p:pic>
      <p:sp>
        <p:nvSpPr>
          <p:cNvPr id="23" name="Rectangle 22">
            <a:extLst>
              <a:ext uri="{FF2B5EF4-FFF2-40B4-BE49-F238E27FC236}">
                <a16:creationId xmlns:a16="http://schemas.microsoft.com/office/drawing/2014/main" id="{98663357-1843-42BB-BC09-EACA8E00E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rgbClr val="30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BC975-FE81-4F64-A4FB-79DE5712DC5D}"/>
              </a:ext>
            </a:extLst>
          </p:cNvPr>
          <p:cNvSpPr>
            <a:spLocks noGrp="1"/>
          </p:cNvSpPr>
          <p:nvPr>
            <p:ph type="title"/>
          </p:nvPr>
        </p:nvSpPr>
        <p:spPr>
          <a:xfrm>
            <a:off x="8153400" y="640081"/>
            <a:ext cx="3395130" cy="5255364"/>
          </a:xfrm>
        </p:spPr>
        <p:txBody>
          <a:bodyPr vert="horz" lIns="91440" tIns="45720" rIns="91440" bIns="45720" rtlCol="0" anchor="ctr">
            <a:normAutofit/>
          </a:bodyPr>
          <a:lstStyle/>
          <a:p>
            <a:r>
              <a:rPr lang="en-US" dirty="0">
                <a:solidFill>
                  <a:srgbClr val="A50021"/>
                </a:solidFill>
                <a:latin typeface="Arial Nova" panose="020B0504020202020204" pitchFamily="34" charset="0"/>
                <a:cs typeface="Arial" panose="020B0604020202020204" pitchFamily="34" charset="0"/>
              </a:rPr>
              <a:t>O</a:t>
            </a:r>
            <a:r>
              <a:rPr lang="en-US" b="1" dirty="0">
                <a:solidFill>
                  <a:srgbClr val="800000"/>
                </a:solidFill>
                <a:latin typeface="Arial" panose="020B0604020202020204" pitchFamily="34" charset="0"/>
                <a:cs typeface="Arial" panose="020B0604020202020204" pitchFamily="34" charset="0"/>
              </a:rPr>
              <a:t>hio</a:t>
            </a:r>
            <a:r>
              <a:rPr lang="en-US" b="1" dirty="0">
                <a:solidFill>
                  <a:schemeClr val="tx1"/>
                </a:solidFill>
                <a:latin typeface="Arial" panose="020B0604020202020204" pitchFamily="34" charset="0"/>
                <a:cs typeface="Arial" panose="020B0604020202020204" pitchFamily="34" charset="0"/>
              </a:rPr>
              <a:t>|Buys</a:t>
            </a:r>
            <a:br>
              <a:rPr lang="en-US" b="1" dirty="0">
                <a:latin typeface="Arial" panose="020B0604020202020204" pitchFamily="34" charset="0"/>
                <a:cs typeface="Arial" panose="020B0604020202020204" pitchFamily="34" charset="0"/>
              </a:rPr>
            </a:br>
            <a:br>
              <a:rPr lang="en-US" sz="2000" dirty="0">
                <a:solidFill>
                  <a:schemeClr val="tx1"/>
                </a:solidFill>
                <a:latin typeface="Arial Nova" panose="020B0504020202020204" pitchFamily="34" charset="0"/>
              </a:rPr>
            </a:br>
            <a:br>
              <a:rPr lang="en-US" sz="2000" dirty="0">
                <a:solidFill>
                  <a:schemeClr val="tx1"/>
                </a:solidFill>
                <a:latin typeface="Arial Nova" panose="020B0504020202020204" pitchFamily="34" charset="0"/>
              </a:rPr>
            </a:br>
            <a:r>
              <a:rPr lang="en-US" sz="2000" dirty="0">
                <a:solidFill>
                  <a:schemeClr val="tx1"/>
                </a:solidFill>
                <a:latin typeface="Arial Nova" panose="020B0504020202020204" pitchFamily="34" charset="0"/>
              </a:rPr>
              <a:t>Bidding and purchasing can be monitored within the program. </a:t>
            </a:r>
            <a:br>
              <a:rPr lang="en-US" sz="2000" dirty="0">
                <a:solidFill>
                  <a:schemeClr val="tx1"/>
                </a:solidFill>
                <a:latin typeface="Arial Nova" panose="020B0504020202020204" pitchFamily="34" charset="0"/>
              </a:rPr>
            </a:br>
            <a:br>
              <a:rPr lang="en-US" sz="2000" dirty="0">
                <a:solidFill>
                  <a:schemeClr val="tx1"/>
                </a:solidFill>
                <a:latin typeface="Arial Nova" panose="020B0504020202020204" pitchFamily="34" charset="0"/>
              </a:rPr>
            </a:br>
            <a:r>
              <a:rPr lang="en-US" sz="2000" dirty="0">
                <a:solidFill>
                  <a:schemeClr val="tx1"/>
                </a:solidFill>
                <a:latin typeface="Arial Nova" panose="020B0504020202020204" pitchFamily="34" charset="0"/>
              </a:rPr>
              <a:t>Since Ohio|Buys is still being built upon, there are new reports that will be incorporated as a capability to ensure compliance, since one point of Ohio|Buys is to collect data on purchasing.</a:t>
            </a:r>
            <a:br>
              <a:rPr lang="en-US" sz="3100" dirty="0">
                <a:solidFill>
                  <a:srgbClr val="FFFFFF"/>
                </a:solidFill>
              </a:rPr>
            </a:br>
            <a:endParaRPr lang="en-US" sz="3100" dirty="0">
              <a:solidFill>
                <a:srgbClr val="FFFFFF"/>
              </a:solidFill>
            </a:endParaRPr>
          </a:p>
        </p:txBody>
      </p:sp>
    </p:spTree>
    <p:extLst>
      <p:ext uri="{BB962C8B-B14F-4D97-AF65-F5344CB8AC3E}">
        <p14:creationId xmlns:p14="http://schemas.microsoft.com/office/powerpoint/2010/main" val="2422891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 whiteboard&#10;&#10;Description automatically generated">
            <a:extLst>
              <a:ext uri="{FF2B5EF4-FFF2-40B4-BE49-F238E27FC236}">
                <a16:creationId xmlns:a16="http://schemas.microsoft.com/office/drawing/2014/main" id="{7F2DD31C-1B0B-4B3E-B459-BCD5D15F6805}"/>
              </a:ext>
            </a:extLst>
          </p:cNvPr>
          <p:cNvPicPr>
            <a:picLocks noChangeAspect="1"/>
          </p:cNvPicPr>
          <p:nvPr/>
        </p:nvPicPr>
        <p:blipFill rotWithShape="1">
          <a:blip r:embed="rId2">
            <a:extLst>
              <a:ext uri="{28A0092B-C50C-407E-A947-70E740481C1C}">
                <a14:useLocalDpi xmlns:a14="http://schemas.microsoft.com/office/drawing/2010/main" val="0"/>
              </a:ext>
            </a:extLst>
          </a:blip>
          <a:srcRect t="7536" r="23007" b="1210"/>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FC0A4AA-1E72-41F8-B335-570B7445748A}"/>
              </a:ext>
            </a:extLst>
          </p:cNvPr>
          <p:cNvSpPr txBox="1"/>
          <p:nvPr/>
        </p:nvSpPr>
        <p:spPr>
          <a:xfrm>
            <a:off x="477981" y="1122363"/>
            <a:ext cx="4605747"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b="1" dirty="0">
                <a:latin typeface="+mj-lt"/>
                <a:ea typeface="+mj-ea"/>
                <a:cs typeface="+mj-cs"/>
              </a:rPr>
              <a:t>FINDINGS</a:t>
            </a:r>
          </a:p>
          <a:p>
            <a:pPr>
              <a:lnSpc>
                <a:spcPct val="90000"/>
              </a:lnSpc>
              <a:spcBef>
                <a:spcPct val="0"/>
              </a:spcBef>
              <a:spcAft>
                <a:spcPts val="600"/>
              </a:spcAft>
            </a:pPr>
            <a:endParaRPr lang="en-US" sz="3400" b="1" dirty="0">
              <a:latin typeface="+mj-lt"/>
              <a:ea typeface="+mj-ea"/>
              <a:cs typeface="+mj-cs"/>
            </a:endParaRPr>
          </a:p>
          <a:p>
            <a:r>
              <a:rPr lang="en-US" sz="3600" dirty="0" err="1">
                <a:solidFill>
                  <a:srgbClr val="A50021"/>
                </a:solidFill>
                <a:latin typeface="Arial Nova" panose="020B0504020202020204" pitchFamily="34" charset="0"/>
                <a:cs typeface="Arial" panose="020B0604020202020204" pitchFamily="34" charset="0"/>
              </a:rPr>
              <a:t>O</a:t>
            </a:r>
            <a:r>
              <a:rPr lang="en-US" sz="3600" b="1" dirty="0" err="1">
                <a:solidFill>
                  <a:srgbClr val="800000"/>
                </a:solidFill>
                <a:latin typeface="Arial" panose="020B0604020202020204" pitchFamily="34" charset="0"/>
                <a:cs typeface="Arial" panose="020B0604020202020204" pitchFamily="34" charset="0"/>
              </a:rPr>
              <a:t>hio</a:t>
            </a:r>
            <a:r>
              <a:rPr lang="en-US" sz="3600" b="1" dirty="0" err="1">
                <a:latin typeface="Arial" panose="020B0604020202020204" pitchFamily="34" charset="0"/>
                <a:cs typeface="Arial" panose="020B0604020202020204" pitchFamily="34" charset="0"/>
              </a:rPr>
              <a:t>|Buys</a:t>
            </a:r>
            <a:endParaRPr lang="en-US" sz="3600" b="1" dirty="0">
              <a:latin typeface="Arial" panose="020B0604020202020204" pitchFamily="34" charset="0"/>
              <a:cs typeface="Arial" panose="020B0604020202020204" pitchFamily="34" charset="0"/>
            </a:endParaRPr>
          </a:p>
          <a:p>
            <a:pPr>
              <a:lnSpc>
                <a:spcPct val="90000"/>
              </a:lnSpc>
              <a:spcBef>
                <a:spcPct val="0"/>
              </a:spcBef>
              <a:spcAft>
                <a:spcPts val="600"/>
              </a:spcAft>
            </a:pPr>
            <a:r>
              <a:rPr lang="en-US" sz="3400" b="1" dirty="0">
                <a:latin typeface="+mj-lt"/>
                <a:ea typeface="+mj-ea"/>
                <a:cs typeface="+mj-cs"/>
              </a:rPr>
              <a:t>          </a:t>
            </a:r>
          </a:p>
          <a:p>
            <a:pPr>
              <a:lnSpc>
                <a:spcPct val="90000"/>
              </a:lnSpc>
              <a:spcBef>
                <a:spcPct val="0"/>
              </a:spcBef>
              <a:spcAft>
                <a:spcPts val="600"/>
              </a:spcAft>
            </a:pPr>
            <a:r>
              <a:rPr lang="en-US" sz="3600" b="1" dirty="0">
                <a:solidFill>
                  <a:srgbClr val="FF0000"/>
                </a:solidFill>
              </a:rPr>
              <a:t>e</a:t>
            </a:r>
            <a:r>
              <a:rPr lang="en-US" sz="3600" b="1" dirty="0">
                <a:solidFill>
                  <a:srgbClr val="C00000"/>
                </a:solidFill>
              </a:rPr>
              <a:t>Settlements</a:t>
            </a:r>
            <a:endParaRPr lang="en-US" sz="3400" b="1" dirty="0">
              <a:latin typeface="+mj-lt"/>
              <a:ea typeface="+mj-ea"/>
              <a:cs typeface="+mj-cs"/>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BD33892-E329-41A3-AF1C-8E5EE6E0C6B4}"/>
              </a:ext>
            </a:extLst>
          </p:cNvPr>
          <p:cNvSpPr txBox="1"/>
          <p:nvPr/>
        </p:nvSpPr>
        <p:spPr>
          <a:xfrm>
            <a:off x="838200" y="111521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5000" b="1" kern="1200" dirty="0">
              <a:solidFill>
                <a:schemeClr val="accent1">
                  <a:lumMod val="50000"/>
                </a:schemeClr>
              </a:solidFill>
              <a:latin typeface="+mj-lt"/>
              <a:ea typeface="+mj-ea"/>
              <a:cs typeface="+mj-cs"/>
            </a:endParaRPr>
          </a:p>
        </p:txBody>
      </p:sp>
    </p:spTree>
    <p:extLst>
      <p:ext uri="{BB962C8B-B14F-4D97-AF65-F5344CB8AC3E}">
        <p14:creationId xmlns:p14="http://schemas.microsoft.com/office/powerpoint/2010/main" val="250375225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0D3FFC-8790-4D31-B879-23A98ACF0488}"/>
              </a:ext>
            </a:extLst>
          </p:cNvPr>
          <p:cNvSpPr txBox="1"/>
          <p:nvPr/>
        </p:nvSpPr>
        <p:spPr>
          <a:xfrm>
            <a:off x="640080" y="5576887"/>
            <a:ext cx="10911840" cy="640081"/>
          </a:xfrm>
          <a:prstGeom prst="rect">
            <a:avLst/>
          </a:prstGeom>
        </p:spPr>
        <p:txBody>
          <a:bodyPr vert="horz" lIns="91440" tIns="45720" rIns="91440" bIns="45720" rtlCol="0" anchor="ctr">
            <a:normAutofit fontScale="92500"/>
          </a:bodyPr>
          <a:lstStyle/>
          <a:p>
            <a:pPr algn="ctr">
              <a:lnSpc>
                <a:spcPct val="90000"/>
              </a:lnSpc>
              <a:spcBef>
                <a:spcPct val="0"/>
              </a:spcBef>
              <a:spcAft>
                <a:spcPts val="600"/>
              </a:spcAft>
            </a:pPr>
            <a:r>
              <a:rPr lang="en-US" sz="3200" dirty="0">
                <a:latin typeface="+mj-lt"/>
                <a:ea typeface="+mj-ea"/>
                <a:cs typeface="+mj-cs"/>
              </a:rPr>
              <a:t>Suppliers Utilizing Both Platforms were Surveyed </a:t>
            </a:r>
          </a:p>
        </p:txBody>
      </p:sp>
      <p:pic>
        <p:nvPicPr>
          <p:cNvPr id="3" name="Picture 2">
            <a:extLst>
              <a:ext uri="{FF2B5EF4-FFF2-40B4-BE49-F238E27FC236}">
                <a16:creationId xmlns:a16="http://schemas.microsoft.com/office/drawing/2014/main" id="{416561A5-8629-4318-B2B8-A5F05133177D}"/>
              </a:ext>
            </a:extLst>
          </p:cNvPr>
          <p:cNvPicPr>
            <a:picLocks noChangeAspect="1"/>
          </p:cNvPicPr>
          <p:nvPr/>
        </p:nvPicPr>
        <p:blipFill rotWithShape="1">
          <a:blip r:embed="rId2"/>
          <a:srcRect r="1" b="6189"/>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4178496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4BFBF353-AC24-44D7-9D38-A4E437CF6889}"/>
              </a:ext>
            </a:extLst>
          </p:cNvPr>
          <p:cNvPicPr>
            <a:picLocks noChangeAspect="1"/>
          </p:cNvPicPr>
          <p:nvPr/>
        </p:nvPicPr>
        <p:blipFill rotWithShape="1">
          <a:blip r:embed="rId3">
            <a:extLst>
              <a:ext uri="{28A0092B-C50C-407E-A947-70E740481C1C}">
                <a14:useLocalDpi xmlns:a14="http://schemas.microsoft.com/office/drawing/2010/main" val="0"/>
              </a:ext>
            </a:extLst>
          </a:blip>
          <a:srcRect t="6008" r="23872" b="3083"/>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6A06F1DC-A7BD-42E1-A8E0-45C7807A130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tx1"/>
                </a:solidFill>
              </a:rPr>
              <a:t>What did we learn?</a:t>
            </a:r>
            <a:endParaRPr lang="en-US" sz="4800" dirty="0">
              <a:solidFill>
                <a:schemeClr val="tx1"/>
              </a:solidFill>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301335"/>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A262F92E-3ECC-433D-B854-FC30D4BF01E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2730" b="2732"/>
          <a:stretch/>
        </p:blipFill>
        <p:spPr>
          <a:xfrm>
            <a:off x="20" y="10"/>
            <a:ext cx="12191980" cy="6783345"/>
          </a:xfrm>
          <a:prstGeom prst="rect">
            <a:avLst/>
          </a:prstGeom>
        </p:spPr>
      </p:pic>
      <p:sp>
        <p:nvSpPr>
          <p:cNvPr id="9" name="Rectangle 8">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0002858-0516-41F6-88DD-0EDA771AC120}"/>
              </a:ext>
            </a:extLst>
          </p:cNvPr>
          <p:cNvSpPr txBox="1"/>
          <p:nvPr/>
        </p:nvSpPr>
        <p:spPr>
          <a:xfrm>
            <a:off x="969264" y="5154168"/>
            <a:ext cx="6973204" cy="126187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chemeClr val="tx1">
                    <a:lumMod val="85000"/>
                    <a:lumOff val="15000"/>
                  </a:schemeClr>
                </a:solidFill>
                <a:latin typeface="Arial Nova" panose="020B0504020202020204" pitchFamily="34" charset="0"/>
                <a:ea typeface="+mj-ea"/>
                <a:cs typeface="+mj-cs"/>
              </a:rPr>
              <a:t>#1- Small Sample Size</a:t>
            </a:r>
          </a:p>
        </p:txBody>
      </p:sp>
      <p:cxnSp>
        <p:nvCxnSpPr>
          <p:cNvPr id="11" name="Straight Connector 10">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39387"/>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134">
            <a:extLst>
              <a:ext uri="{FF2B5EF4-FFF2-40B4-BE49-F238E27FC236}">
                <a16:creationId xmlns:a16="http://schemas.microsoft.com/office/drawing/2014/main" id="{A0A2B7F3-65A0-4CC5-8310-3252C59E0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CE4FBA8-8A12-4501-ABB7-BD091E80450B}"/>
              </a:ext>
            </a:extLst>
          </p:cNvPr>
          <p:cNvSpPr txBox="1"/>
          <p:nvPr/>
        </p:nvSpPr>
        <p:spPr>
          <a:xfrm>
            <a:off x="838200" y="3950725"/>
            <a:ext cx="10515600" cy="113269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700" dirty="0">
                <a:latin typeface="Arial Nova" panose="020B0504020202020204" pitchFamily="34" charset="0"/>
                <a:ea typeface="+mj-ea"/>
                <a:cs typeface="+mj-cs"/>
              </a:rPr>
              <a:t>#2- Customer Satisfaction is currently split</a:t>
            </a:r>
          </a:p>
        </p:txBody>
      </p:sp>
      <p:pic>
        <p:nvPicPr>
          <p:cNvPr id="5122" name="Picture 2" descr="Imgur 50/50 part 4 - Imgur">
            <a:extLst>
              <a:ext uri="{FF2B5EF4-FFF2-40B4-BE49-F238E27FC236}">
                <a16:creationId xmlns:a16="http://schemas.microsoft.com/office/drawing/2014/main" id="{E056B2FB-7277-42AF-A64C-D6A6A6E747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9" r="407" b="-2"/>
          <a:stretch/>
        </p:blipFill>
        <p:spPr bwMode="auto">
          <a:xfrm>
            <a:off x="2788976" y="827314"/>
            <a:ext cx="7500949" cy="2932922"/>
          </a:xfrm>
          <a:custGeom>
            <a:avLst/>
            <a:gdLst/>
            <a:ahLst/>
            <a:cxnLst/>
            <a:rect l="l" t="t" r="r" b="b"/>
            <a:pathLst>
              <a:path w="9392179" h="3672406">
                <a:moveTo>
                  <a:pt x="8328426" y="0"/>
                </a:moveTo>
                <a:cubicBezTo>
                  <a:pt x="8306669" y="212063"/>
                  <a:pt x="8209966" y="234386"/>
                  <a:pt x="8156780" y="365530"/>
                </a:cubicBezTo>
                <a:cubicBezTo>
                  <a:pt x="8193044" y="376692"/>
                  <a:pt x="8224472" y="390643"/>
                  <a:pt x="8255900" y="396224"/>
                </a:cubicBezTo>
                <a:cubicBezTo>
                  <a:pt x="8379195" y="424127"/>
                  <a:pt x="8497654" y="496675"/>
                  <a:pt x="8608861" y="619448"/>
                </a:cubicBezTo>
                <a:cubicBezTo>
                  <a:pt x="8693475" y="711528"/>
                  <a:pt x="8785341" y="750593"/>
                  <a:pt x="8877208" y="756173"/>
                </a:cubicBezTo>
                <a:cubicBezTo>
                  <a:pt x="8923141" y="758964"/>
                  <a:pt x="8971492" y="761754"/>
                  <a:pt x="9012590" y="795238"/>
                </a:cubicBezTo>
                <a:cubicBezTo>
                  <a:pt x="9053688" y="828721"/>
                  <a:pt x="9133466" y="814770"/>
                  <a:pt x="9106875" y="996140"/>
                </a:cubicBezTo>
                <a:cubicBezTo>
                  <a:pt x="9210828" y="1068688"/>
                  <a:pt x="9167313" y="1283542"/>
                  <a:pt x="9215663" y="1417476"/>
                </a:cubicBezTo>
                <a:cubicBezTo>
                  <a:pt x="9268849" y="1565363"/>
                  <a:pt x="9300277" y="1746734"/>
                  <a:pt x="9370386" y="1872297"/>
                </a:cubicBezTo>
                <a:cubicBezTo>
                  <a:pt x="9396979" y="1916942"/>
                  <a:pt x="9396979" y="1967168"/>
                  <a:pt x="9382473" y="2014603"/>
                </a:cubicBezTo>
                <a:cubicBezTo>
                  <a:pt x="9355881" y="2115054"/>
                  <a:pt x="9322035" y="2201554"/>
                  <a:pt x="9276102" y="2268521"/>
                </a:cubicBezTo>
                <a:cubicBezTo>
                  <a:pt x="9106875" y="2514068"/>
                  <a:pt x="8932811" y="2756825"/>
                  <a:pt x="8746660" y="2949356"/>
                </a:cubicBezTo>
                <a:cubicBezTo>
                  <a:pt x="8536335" y="3169790"/>
                  <a:pt x="8304251" y="3289774"/>
                  <a:pt x="8069749" y="3384644"/>
                </a:cubicBezTo>
                <a:cubicBezTo>
                  <a:pt x="7624922" y="3566014"/>
                  <a:pt x="7172842" y="3632982"/>
                  <a:pt x="6713509" y="3649724"/>
                </a:cubicBezTo>
                <a:cubicBezTo>
                  <a:pt x="6406482" y="3660885"/>
                  <a:pt x="6101872" y="3674836"/>
                  <a:pt x="5794844" y="3672046"/>
                </a:cubicBezTo>
                <a:cubicBezTo>
                  <a:pt x="5526498" y="3669256"/>
                  <a:pt x="5258151" y="3638562"/>
                  <a:pt x="4987387" y="3599498"/>
                </a:cubicBezTo>
                <a:cubicBezTo>
                  <a:pt x="4636843" y="3546482"/>
                  <a:pt x="3362799" y="3312096"/>
                  <a:pt x="2920390" y="3220016"/>
                </a:cubicBezTo>
                <a:cubicBezTo>
                  <a:pt x="2702811" y="3175371"/>
                  <a:pt x="1498875" y="2762406"/>
                  <a:pt x="1472282" y="2695438"/>
                </a:cubicBezTo>
                <a:cubicBezTo>
                  <a:pt x="1554478" y="2650793"/>
                  <a:pt x="1634257" y="2728922"/>
                  <a:pt x="1721289" y="2681487"/>
                </a:cubicBezTo>
                <a:cubicBezTo>
                  <a:pt x="1571401" y="2578245"/>
                  <a:pt x="1399756" y="2625681"/>
                  <a:pt x="1257121" y="2555923"/>
                </a:cubicBezTo>
                <a:cubicBezTo>
                  <a:pt x="1259538" y="2488955"/>
                  <a:pt x="1322394" y="2508488"/>
                  <a:pt x="1332064" y="2463843"/>
                </a:cubicBezTo>
                <a:cubicBezTo>
                  <a:pt x="1061300" y="2335488"/>
                  <a:pt x="759108" y="2341069"/>
                  <a:pt x="483508" y="2229457"/>
                </a:cubicBezTo>
                <a:cubicBezTo>
                  <a:pt x="734932" y="2184812"/>
                  <a:pt x="981521" y="2232247"/>
                  <a:pt x="1235363" y="2240618"/>
                </a:cubicBezTo>
                <a:cubicBezTo>
                  <a:pt x="1211188" y="2182021"/>
                  <a:pt x="1167672" y="2187602"/>
                  <a:pt x="1138662" y="2168069"/>
                </a:cubicBezTo>
                <a:cubicBezTo>
                  <a:pt x="1099981" y="2142957"/>
                  <a:pt x="1068553" y="2120635"/>
                  <a:pt x="1092728" y="2056458"/>
                </a:cubicBezTo>
                <a:cubicBezTo>
                  <a:pt x="1116903" y="1995071"/>
                  <a:pt x="1085475" y="1978329"/>
                  <a:pt x="1039542" y="1956007"/>
                </a:cubicBezTo>
                <a:cubicBezTo>
                  <a:pt x="923501" y="1894620"/>
                  <a:pt x="795371" y="1914152"/>
                  <a:pt x="674494" y="1894620"/>
                </a:cubicBezTo>
                <a:cubicBezTo>
                  <a:pt x="618891" y="1886249"/>
                  <a:pt x="529441" y="1900200"/>
                  <a:pt x="514936" y="1852765"/>
                </a:cubicBezTo>
                <a:cubicBezTo>
                  <a:pt x="464168" y="1699298"/>
                  <a:pt x="362631" y="1743943"/>
                  <a:pt x="268347" y="1735572"/>
                </a:cubicBezTo>
                <a:cubicBezTo>
                  <a:pt x="171646" y="1727201"/>
                  <a:pt x="152305" y="1657444"/>
                  <a:pt x="200656" y="1529089"/>
                </a:cubicBezTo>
                <a:cubicBezTo>
                  <a:pt x="149887" y="1467702"/>
                  <a:pt x="65273" y="1537459"/>
                  <a:pt x="0" y="1453750"/>
                </a:cubicBezTo>
                <a:cubicBezTo>
                  <a:pt x="502848" y="1411896"/>
                  <a:pt x="993609" y="1450960"/>
                  <a:pt x="1479534" y="1330977"/>
                </a:cubicBezTo>
                <a:cubicBezTo>
                  <a:pt x="1324812" y="1336557"/>
                  <a:pt x="1172507" y="1286332"/>
                  <a:pt x="1017784" y="1317025"/>
                </a:cubicBezTo>
                <a:cubicBezTo>
                  <a:pt x="993609" y="1322606"/>
                  <a:pt x="964599" y="1317025"/>
                  <a:pt x="940423" y="1311445"/>
                </a:cubicBezTo>
                <a:cubicBezTo>
                  <a:pt x="913830" y="1305864"/>
                  <a:pt x="889655" y="1294703"/>
                  <a:pt x="889655" y="1255638"/>
                </a:cubicBezTo>
                <a:cubicBezTo>
                  <a:pt x="889655" y="1227735"/>
                  <a:pt x="908995" y="1213784"/>
                  <a:pt x="928335" y="1202623"/>
                </a:cubicBezTo>
                <a:cubicBezTo>
                  <a:pt x="981521" y="1171929"/>
                  <a:pt x="1039542" y="1163558"/>
                  <a:pt x="1092728" y="1194252"/>
                </a:cubicBezTo>
                <a:cubicBezTo>
                  <a:pt x="1153167" y="1227735"/>
                  <a:pt x="1201518" y="1219364"/>
                  <a:pt x="1247451" y="1160768"/>
                </a:cubicBezTo>
                <a:cubicBezTo>
                  <a:pt x="1307889" y="1085430"/>
                  <a:pt x="1394920" y="1113333"/>
                  <a:pt x="1467447" y="1088220"/>
                </a:cubicBezTo>
                <a:cubicBezTo>
                  <a:pt x="1547226" y="1063107"/>
                  <a:pt x="1631840" y="1077059"/>
                  <a:pt x="1735794" y="1032414"/>
                </a:cubicBezTo>
                <a:cubicBezTo>
                  <a:pt x="1559313" y="982188"/>
                  <a:pt x="1397338" y="1057527"/>
                  <a:pt x="1218440" y="1007301"/>
                </a:cubicBezTo>
                <a:cubicBezTo>
                  <a:pt x="1290966" y="937543"/>
                  <a:pt x="1356240" y="957076"/>
                  <a:pt x="1416678" y="945914"/>
                </a:cubicBezTo>
                <a:cubicBezTo>
                  <a:pt x="1489204" y="931963"/>
                  <a:pt x="1561731" y="929172"/>
                  <a:pt x="1634257" y="915221"/>
                </a:cubicBezTo>
                <a:cubicBezTo>
                  <a:pt x="1701949" y="904060"/>
                  <a:pt x="1767223" y="884528"/>
                  <a:pt x="1834914" y="873366"/>
                </a:cubicBezTo>
                <a:cubicBezTo>
                  <a:pt x="1900187" y="862205"/>
                  <a:pt x="1967878" y="876157"/>
                  <a:pt x="2028317" y="814770"/>
                </a:cubicBezTo>
                <a:cubicBezTo>
                  <a:pt x="1863924" y="691996"/>
                  <a:pt x="1677773" y="750593"/>
                  <a:pt x="1484370" y="719899"/>
                </a:cubicBezTo>
                <a:cubicBezTo>
                  <a:pt x="1535138" y="661303"/>
                  <a:pt x="1588324" y="672464"/>
                  <a:pt x="1631840" y="655722"/>
                </a:cubicBezTo>
                <a:cubicBezTo>
                  <a:pt x="1651180" y="650142"/>
                  <a:pt x="1675355" y="650142"/>
                  <a:pt x="1682608" y="622239"/>
                </a:cubicBezTo>
                <a:cubicBezTo>
                  <a:pt x="1692278" y="585965"/>
                  <a:pt x="1670520" y="563642"/>
                  <a:pt x="1646344" y="552481"/>
                </a:cubicBezTo>
                <a:cubicBezTo>
                  <a:pt x="1537556" y="499465"/>
                  <a:pt x="1421514" y="471562"/>
                  <a:pt x="1305472" y="443659"/>
                </a:cubicBezTo>
                <a:cubicBezTo>
                  <a:pt x="1240198" y="429707"/>
                  <a:pt x="1170090" y="438078"/>
                  <a:pt x="1112068" y="393433"/>
                </a:cubicBezTo>
                <a:cubicBezTo>
                  <a:pt x="1324812" y="200902"/>
                  <a:pt x="1561731" y="237176"/>
                  <a:pt x="1801068" y="248337"/>
                </a:cubicBezTo>
                <a:cubicBezTo>
                  <a:pt x="2190293" y="265079"/>
                  <a:pt x="2579516" y="281821"/>
                  <a:pt x="2971158" y="253918"/>
                </a:cubicBezTo>
                <a:cubicBezTo>
                  <a:pt x="3287854" y="200902"/>
                  <a:pt x="3609388" y="195322"/>
                  <a:pt x="3930923" y="175789"/>
                </a:cubicBezTo>
                <a:cubicBezTo>
                  <a:pt x="4283882" y="150677"/>
                  <a:pt x="4641678" y="170209"/>
                  <a:pt x="4997057" y="172999"/>
                </a:cubicBezTo>
                <a:cubicBezTo>
                  <a:pt x="5253316" y="175789"/>
                  <a:pt x="5511992" y="200902"/>
                  <a:pt x="5768252" y="178580"/>
                </a:cubicBezTo>
                <a:cubicBezTo>
                  <a:pt x="6068027" y="153467"/>
                  <a:pt x="6372637" y="172999"/>
                  <a:pt x="6674829" y="164628"/>
                </a:cubicBezTo>
                <a:cubicBezTo>
                  <a:pt x="6810212" y="161838"/>
                  <a:pt x="6945593" y="139515"/>
                  <a:pt x="7080976" y="122774"/>
                </a:cubicBezTo>
                <a:cubicBezTo>
                  <a:pt x="7334817" y="89290"/>
                  <a:pt x="7591076" y="44645"/>
                  <a:pt x="7847336" y="58596"/>
                </a:cubicBezTo>
                <a:cubicBezTo>
                  <a:pt x="8006894" y="66967"/>
                  <a:pt x="8164034" y="66967"/>
                  <a:pt x="832842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014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earing a suit and tie&#10;&#10;Description automatically generated">
            <a:extLst>
              <a:ext uri="{FF2B5EF4-FFF2-40B4-BE49-F238E27FC236}">
                <a16:creationId xmlns:a16="http://schemas.microsoft.com/office/drawing/2014/main" id="{35F61CF7-CBB4-4EBE-8951-45E7296BE979}"/>
              </a:ext>
            </a:extLst>
          </p:cNvPr>
          <p:cNvPicPr>
            <a:picLocks noChangeAspect="1"/>
          </p:cNvPicPr>
          <p:nvPr/>
        </p:nvPicPr>
        <p:blipFill rotWithShape="1">
          <a:blip r:embed="rId3">
            <a:extLst>
              <a:ext uri="{28A0092B-C50C-407E-A947-70E740481C1C}">
                <a14:useLocalDpi xmlns:a14="http://schemas.microsoft.com/office/drawing/2010/main" val="0"/>
              </a:ext>
            </a:extLst>
          </a:blip>
          <a:srcRect l="13818" t="9091"/>
          <a:stretch/>
        </p:blipFill>
        <p:spPr>
          <a:xfrm>
            <a:off x="20" y="10"/>
            <a:ext cx="8668492" cy="6857990"/>
          </a:xfrm>
          <a:prstGeom prst="rect">
            <a:avLst/>
          </a:prstGeom>
        </p:spPr>
      </p:pic>
      <p:sp>
        <p:nvSpPr>
          <p:cNvPr id="16" name="Rectangle 1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24C0963-9A56-4193-BCFA-EB787B0DB57E}"/>
              </a:ext>
            </a:extLst>
          </p:cNvPr>
          <p:cNvSpPr txBox="1"/>
          <p:nvPr/>
        </p:nvSpPr>
        <p:spPr>
          <a:xfrm>
            <a:off x="7848600"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dirty="0">
                <a:latin typeface="Arial Nova" panose="020B0504020202020204" pitchFamily="34" charset="0"/>
                <a:ea typeface="+mj-ea"/>
                <a:cs typeface="+mj-cs"/>
              </a:rPr>
              <a:t>#3- How do we actively monitor future vendors onboarding to the new platform?</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84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Creative Technology E Commerce Blue Background | Blue backgrounds,  Background, Technology background">
            <a:extLst>
              <a:ext uri="{FF2B5EF4-FFF2-40B4-BE49-F238E27FC236}">
                <a16:creationId xmlns:a16="http://schemas.microsoft.com/office/drawing/2014/main" id="{81A14D04-EC23-4A87-87FF-B2BED498DB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33"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8" name="Freeform: Shape 13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9" name="Freeform: Shape 13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C86BB4-1B3B-49F3-90BB-7244F6E99B22}"/>
              </a:ext>
            </a:extLst>
          </p:cNvPr>
          <p:cNvSpPr txBox="1"/>
          <p:nvPr/>
        </p:nvSpPr>
        <p:spPr>
          <a:xfrm>
            <a:off x="7851031" y="632990"/>
            <a:ext cx="4062643" cy="1043409"/>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3300" b="1" dirty="0">
              <a:latin typeface="+mj-lt"/>
              <a:ea typeface="+mj-ea"/>
              <a:cs typeface="+mj-cs"/>
            </a:endParaRPr>
          </a:p>
        </p:txBody>
      </p:sp>
      <p:sp>
        <p:nvSpPr>
          <p:cNvPr id="3" name="TextBox 2">
            <a:extLst>
              <a:ext uri="{FF2B5EF4-FFF2-40B4-BE49-F238E27FC236}">
                <a16:creationId xmlns:a16="http://schemas.microsoft.com/office/drawing/2014/main" id="{A9C36DA8-6D84-4C00-91F2-F821911FFB21}"/>
              </a:ext>
            </a:extLst>
          </p:cNvPr>
          <p:cNvSpPr txBox="1"/>
          <p:nvPr/>
        </p:nvSpPr>
        <p:spPr>
          <a:xfrm>
            <a:off x="7621031" y="1774372"/>
            <a:ext cx="4062642" cy="2754086"/>
          </a:xfrm>
          <a:prstGeom prst="rect">
            <a:avLst/>
          </a:prstGeom>
        </p:spPr>
        <p:txBody>
          <a:bodyPr vert="horz" lIns="91440" tIns="45720" rIns="91440" bIns="45720" rtlCol="0" anchor="t">
            <a:normAutofit/>
          </a:bodyPr>
          <a:lstStyle/>
          <a:p>
            <a:pPr>
              <a:lnSpc>
                <a:spcPct val="90000"/>
              </a:lnSpc>
              <a:spcAft>
                <a:spcPts val="600"/>
              </a:spcAft>
            </a:pPr>
            <a:r>
              <a:rPr lang="en-US" dirty="0"/>
              <a:t>2020- A year of transition and an evaluation of workplace practice change</a:t>
            </a:r>
          </a:p>
          <a:p>
            <a:pPr>
              <a:lnSpc>
                <a:spcPct val="90000"/>
              </a:lnSpc>
              <a:spcAft>
                <a:spcPts val="600"/>
              </a:spcAft>
            </a:pPr>
            <a:endParaRPr lang="en-US" dirty="0"/>
          </a:p>
          <a:p>
            <a:pPr>
              <a:lnSpc>
                <a:spcPct val="90000"/>
              </a:lnSpc>
              <a:spcAft>
                <a:spcPts val="600"/>
              </a:spcAft>
            </a:pPr>
            <a:r>
              <a:rPr lang="en-US" dirty="0"/>
              <a:t>Technological advances are becoming more prevalent and necessary</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6396979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18E36A-B489-4A12-9E1A-AC589346776F}"/>
              </a:ext>
            </a:extLst>
          </p:cNvPr>
          <p:cNvSpPr txBox="1"/>
          <p:nvPr/>
        </p:nvSpPr>
        <p:spPr>
          <a:xfrm>
            <a:off x="6687737" y="1384296"/>
            <a:ext cx="4605340"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300" dirty="0">
                <a:solidFill>
                  <a:schemeClr val="bg1"/>
                </a:solidFill>
                <a:latin typeface="Arial Nova" panose="020B0504020202020204" pitchFamily="34" charset="0"/>
                <a:ea typeface="+mj-ea"/>
                <a:cs typeface="+mj-cs"/>
              </a:rPr>
              <a:t>#4- A decision must be made.</a:t>
            </a:r>
            <a:r>
              <a:rPr lang="en-US" sz="4300" dirty="0">
                <a:solidFill>
                  <a:schemeClr val="bg1"/>
                </a:solidFill>
                <a:latin typeface="+mj-lt"/>
                <a:ea typeface="+mj-ea"/>
                <a:cs typeface="+mj-cs"/>
              </a:rPr>
              <a:t> </a:t>
            </a:r>
          </a:p>
        </p:txBody>
      </p:sp>
      <p:pic>
        <p:nvPicPr>
          <p:cNvPr id="3" name="Picture 2" descr="A blurry image of a stop sign&#10;&#10;Description automatically generated">
            <a:extLst>
              <a:ext uri="{FF2B5EF4-FFF2-40B4-BE49-F238E27FC236}">
                <a16:creationId xmlns:a16="http://schemas.microsoft.com/office/drawing/2014/main" id="{D24C8B6E-6E6F-4AD5-B3E7-13B25E10041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34194"/>
          <a:stretch/>
        </p:blipFill>
        <p:spPr>
          <a:xfrm>
            <a:off x="1655116" y="1735492"/>
            <a:ext cx="3849148" cy="3085517"/>
          </a:xfrm>
          <a:prstGeom prst="rect">
            <a:avLst/>
          </a:prstGeom>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46212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4074AA45-AE69-421B-BEB8-DB553D0FD8B1}"/>
              </a:ext>
            </a:extLst>
          </p:cNvPr>
          <p:cNvPicPr>
            <a:picLocks noChangeAspect="1"/>
          </p:cNvPicPr>
          <p:nvPr/>
        </p:nvPicPr>
        <p:blipFill rotWithShape="1">
          <a:blip r:embed="rId3">
            <a:extLst>
              <a:ext uri="{28A0092B-C50C-407E-A947-70E740481C1C}">
                <a14:useLocalDpi xmlns:a14="http://schemas.microsoft.com/office/drawing/2010/main" val="0"/>
              </a:ext>
            </a:extLst>
          </a:blip>
          <a:srcRect l="25344" r="10735"/>
          <a:stretch/>
        </p:blipFill>
        <p:spPr>
          <a:xfrm>
            <a:off x="130724" y="419893"/>
            <a:ext cx="4882820" cy="4292072"/>
          </a:xfrm>
          <a:custGeom>
            <a:avLst/>
            <a:gdLst/>
            <a:ahLst/>
            <a:cxnLst/>
            <a:rect l="l" t="t" r="r" b="b"/>
            <a:pathLst>
              <a:path w="5836558" h="5130414">
                <a:moveTo>
                  <a:pt x="0" y="0"/>
                </a:moveTo>
                <a:lnTo>
                  <a:pt x="3460503" y="0"/>
                </a:lnTo>
                <a:lnTo>
                  <a:pt x="5836558" y="5130414"/>
                </a:lnTo>
                <a:lnTo>
                  <a:pt x="0" y="5130414"/>
                </a:lnTo>
                <a:close/>
              </a:path>
            </a:pathLst>
          </a:custGeom>
        </p:spPr>
      </p:pic>
      <p:sp>
        <p:nvSpPr>
          <p:cNvPr id="6" name="TextBox 5">
            <a:extLst>
              <a:ext uri="{FF2B5EF4-FFF2-40B4-BE49-F238E27FC236}">
                <a16:creationId xmlns:a16="http://schemas.microsoft.com/office/drawing/2014/main" id="{0040323B-61F7-40E8-BF46-94093F273E16}"/>
              </a:ext>
            </a:extLst>
          </p:cNvPr>
          <p:cNvSpPr txBox="1"/>
          <p:nvPr/>
        </p:nvSpPr>
        <p:spPr>
          <a:xfrm>
            <a:off x="5639189" y="502128"/>
            <a:ext cx="5714611" cy="239045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dirty="0">
                <a:latin typeface="Arial Nova" panose="020B0504020202020204" pitchFamily="34" charset="0"/>
                <a:ea typeface="+mj-ea"/>
                <a:cs typeface="+mj-cs"/>
              </a:rPr>
              <a:t>#5- Ensuring customer service is timely and effective.</a:t>
            </a:r>
          </a:p>
        </p:txBody>
      </p:sp>
      <p:sp>
        <p:nvSpPr>
          <p:cNvPr id="11" name="Freeform: Shape 10">
            <a:extLst>
              <a:ext uri="{FF2B5EF4-FFF2-40B4-BE49-F238E27FC236}">
                <a16:creationId xmlns:a16="http://schemas.microsoft.com/office/drawing/2014/main" id="{49FC0429-1777-4051-AFA1-A3E8593C0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108152" y="5292510"/>
            <a:ext cx="6083848" cy="1565491"/>
          </a:xfrm>
          <a:custGeom>
            <a:avLst/>
            <a:gdLst>
              <a:gd name="connsiteX0" fmla="*/ 0 w 6083848"/>
              <a:gd name="connsiteY0" fmla="*/ 1565491 h 1565491"/>
              <a:gd name="connsiteX1" fmla="*/ 6083848 w 6083848"/>
              <a:gd name="connsiteY1" fmla="*/ 1565491 h 1565491"/>
              <a:gd name="connsiteX2" fmla="*/ 6083848 w 6083848"/>
              <a:gd name="connsiteY2" fmla="*/ 0 h 1565491"/>
              <a:gd name="connsiteX3" fmla="*/ 1692132 w 6083848"/>
              <a:gd name="connsiteY3" fmla="*/ 0 h 1565491"/>
              <a:gd name="connsiteX4" fmla="*/ 1186806 w 6083848"/>
              <a:gd name="connsiteY4" fmla="*/ 0 h 1565491"/>
              <a:gd name="connsiteX5" fmla="*/ 1186070 w 6083848"/>
              <a:gd name="connsiteY5" fmla="*/ 1591 h 1565491"/>
              <a:gd name="connsiteX6" fmla="*/ 724290 w 6083848"/>
              <a:gd name="connsiteY6"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3848" h="1565491">
                <a:moveTo>
                  <a:pt x="0" y="1565491"/>
                </a:moveTo>
                <a:lnTo>
                  <a:pt x="6083848" y="1565491"/>
                </a:lnTo>
                <a:lnTo>
                  <a:pt x="6083848" y="0"/>
                </a:lnTo>
                <a:lnTo>
                  <a:pt x="1692132" y="0"/>
                </a:lnTo>
                <a:lnTo>
                  <a:pt x="1186806" y="0"/>
                </a:lnTo>
                <a:lnTo>
                  <a:pt x="1186070" y="1591"/>
                </a:lnTo>
                <a:lnTo>
                  <a:pt x="724290" y="15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8D3B1B8-B04F-487E-87AF-E6DDAAFBF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5292509"/>
            <a:ext cx="6670682" cy="1565491"/>
          </a:xfrm>
          <a:custGeom>
            <a:avLst/>
            <a:gdLst>
              <a:gd name="connsiteX0" fmla="*/ 0 w 6670682"/>
              <a:gd name="connsiteY0" fmla="*/ 1565491 h 1565491"/>
              <a:gd name="connsiteX1" fmla="*/ 526312 w 6670682"/>
              <a:gd name="connsiteY1" fmla="*/ 1565491 h 1565491"/>
              <a:gd name="connsiteX2" fmla="*/ 5419344 w 6670682"/>
              <a:gd name="connsiteY2" fmla="*/ 1565491 h 1565491"/>
              <a:gd name="connsiteX3" fmla="*/ 5945656 w 6670682"/>
              <a:gd name="connsiteY3" fmla="*/ 1565491 h 1565491"/>
              <a:gd name="connsiteX4" fmla="*/ 6670682 w 6670682"/>
              <a:gd name="connsiteY4" fmla="*/ 0 h 1565491"/>
              <a:gd name="connsiteX5" fmla="*/ 6144370 w 6670682"/>
              <a:gd name="connsiteY5" fmla="*/ 0 h 1565491"/>
              <a:gd name="connsiteX6" fmla="*/ 526312 w 6670682"/>
              <a:gd name="connsiteY6" fmla="*/ 0 h 1565491"/>
              <a:gd name="connsiteX7" fmla="*/ 0 w 6670682"/>
              <a:gd name="connsiteY7" fmla="*/ 0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0682" h="1565491">
                <a:moveTo>
                  <a:pt x="0" y="1565491"/>
                </a:moveTo>
                <a:lnTo>
                  <a:pt x="526312" y="1565491"/>
                </a:lnTo>
                <a:lnTo>
                  <a:pt x="5419344" y="1565491"/>
                </a:lnTo>
                <a:lnTo>
                  <a:pt x="5945656" y="1565491"/>
                </a:lnTo>
                <a:lnTo>
                  <a:pt x="6670682" y="0"/>
                </a:lnTo>
                <a:lnTo>
                  <a:pt x="6144370" y="0"/>
                </a:lnTo>
                <a:lnTo>
                  <a:pt x="526312" y="0"/>
                </a:lnTo>
                <a:lnTo>
                  <a:pt x="0" y="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F72A493-2719-4F67-B95C-54A2266C0A38}"/>
              </a:ext>
            </a:extLst>
          </p:cNvPr>
          <p:cNvSpPr txBox="1"/>
          <p:nvPr/>
        </p:nvSpPr>
        <p:spPr>
          <a:xfrm>
            <a:off x="965199" y="851517"/>
            <a:ext cx="5130795" cy="1461778"/>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4000" dirty="0">
              <a:latin typeface="+mj-lt"/>
              <a:ea typeface="+mj-ea"/>
              <a:cs typeface="+mj-cs"/>
            </a:endParaRPr>
          </a:p>
        </p:txBody>
      </p:sp>
      <p:sp>
        <p:nvSpPr>
          <p:cNvPr id="5" name="TextBox 4">
            <a:extLst>
              <a:ext uri="{FF2B5EF4-FFF2-40B4-BE49-F238E27FC236}">
                <a16:creationId xmlns:a16="http://schemas.microsoft.com/office/drawing/2014/main" id="{0C17FBF5-D33F-4E21-BD64-9DE43E6AE516}"/>
              </a:ext>
            </a:extLst>
          </p:cNvPr>
          <p:cNvSpPr txBox="1"/>
          <p:nvPr/>
        </p:nvSpPr>
        <p:spPr>
          <a:xfrm>
            <a:off x="965200" y="2470248"/>
            <a:ext cx="4048344" cy="353623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dirty="0"/>
          </a:p>
          <a:p>
            <a:pPr indent="-228600">
              <a:lnSpc>
                <a:spcPct val="90000"/>
              </a:lnSpc>
              <a:spcAft>
                <a:spcPts val="600"/>
              </a:spcAft>
              <a:buFont typeface="Arial" panose="020B0604020202020204" pitchFamily="34" charset="0"/>
              <a:buChar char="•"/>
            </a:pPr>
            <a:endParaRPr lang="en-US" sz="1500" dirty="0"/>
          </a:p>
        </p:txBody>
      </p:sp>
    </p:spTree>
    <p:extLst>
      <p:ext uri="{BB962C8B-B14F-4D97-AF65-F5344CB8AC3E}">
        <p14:creationId xmlns:p14="http://schemas.microsoft.com/office/powerpoint/2010/main" val="6258687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lue, sitting, food, bowl&#10;&#10;Description automatically generated">
            <a:extLst>
              <a:ext uri="{FF2B5EF4-FFF2-40B4-BE49-F238E27FC236}">
                <a16:creationId xmlns:a16="http://schemas.microsoft.com/office/drawing/2014/main" id="{9F518336-314D-4357-BF94-379E82C2B71B}"/>
              </a:ext>
            </a:extLst>
          </p:cNvPr>
          <p:cNvPicPr>
            <a:picLocks noChangeAspect="1"/>
          </p:cNvPicPr>
          <p:nvPr/>
        </p:nvPicPr>
        <p:blipFill rotWithShape="1">
          <a:blip r:embed="rId3">
            <a:extLst>
              <a:ext uri="{28A0092B-C50C-407E-A947-70E740481C1C}">
                <a14:useLocalDpi xmlns:a14="http://schemas.microsoft.com/office/drawing/2010/main" val="0"/>
              </a:ext>
            </a:extLst>
          </a:blip>
          <a:srcRect l="597" r="3533" b="-1"/>
          <a:stretch/>
        </p:blipFill>
        <p:spPr>
          <a:xfrm>
            <a:off x="603671" y="1"/>
            <a:ext cx="11585281" cy="6857999"/>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3916E6-4820-4EDC-B6BA-4FB9156E7865}"/>
              </a:ext>
            </a:extLst>
          </p:cNvPr>
          <p:cNvSpPr txBox="1"/>
          <p:nvPr/>
        </p:nvSpPr>
        <p:spPr>
          <a:xfrm>
            <a:off x="1036684" y="1152144"/>
            <a:ext cx="3953501" cy="30723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300" b="1" dirty="0">
                <a:solidFill>
                  <a:schemeClr val="bg1"/>
                </a:solidFill>
                <a:latin typeface="Arial Nova" panose="020B0504020202020204" pitchFamily="34" charset="0"/>
                <a:ea typeface="+mj-ea"/>
                <a:cs typeface="+mj-cs"/>
              </a:rPr>
              <a:t>#6- Majority rules, Minority rights!</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081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D0DB8-52F8-4C9C-8E9D-78CAA15E80D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5" name="Freeform: Shape 14">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605875E3-BD90-4D4D-87B7-4668E1D23227}"/>
              </a:ext>
            </a:extLst>
          </p:cNvPr>
          <p:cNvSpPr txBox="1"/>
          <p:nvPr/>
        </p:nvSpPr>
        <p:spPr>
          <a:xfrm>
            <a:off x="841248" y="4199861"/>
            <a:ext cx="8856059" cy="133682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FFFFFF"/>
                </a:solidFill>
                <a:latin typeface="Arial Nova" panose="020B0504020202020204" pitchFamily="34" charset="0"/>
                <a:ea typeface="+mj-ea"/>
                <a:cs typeface="+mj-cs"/>
              </a:rPr>
              <a:t>Conclusion</a:t>
            </a:r>
          </a:p>
        </p:txBody>
      </p:sp>
    </p:spTree>
    <p:extLst>
      <p:ext uri="{BB962C8B-B14F-4D97-AF65-F5344CB8AC3E}">
        <p14:creationId xmlns:p14="http://schemas.microsoft.com/office/powerpoint/2010/main" val="41863663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4" descr="yellow arrow road sign">
            <a:extLst>
              <a:ext uri="{FF2B5EF4-FFF2-40B4-BE49-F238E27FC236}">
                <a16:creationId xmlns:a16="http://schemas.microsoft.com/office/drawing/2014/main" id="{792BFA65-0CD4-4CB0-A6B2-C970345180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8B356B-7ED9-4986-A91C-2DC9F4F9424C}"/>
              </a:ext>
            </a:extLst>
          </p:cNvPr>
          <p:cNvSpPr txBox="1"/>
          <p:nvPr/>
        </p:nvSpPr>
        <p:spPr>
          <a:xfrm>
            <a:off x="2665919" y="5662570"/>
            <a:ext cx="6860161" cy="1323439"/>
          </a:xfrm>
          <a:prstGeom prst="rect">
            <a:avLst/>
          </a:prstGeom>
          <a:noFill/>
        </p:spPr>
        <p:txBody>
          <a:bodyPr wrap="square" rtlCol="0">
            <a:spAutoFit/>
          </a:bodyPr>
          <a:lstStyle/>
          <a:p>
            <a:pPr algn="ctr"/>
            <a:r>
              <a:rPr lang="en-US" sz="4000" b="1" dirty="0">
                <a:solidFill>
                  <a:srgbClr val="FF0000"/>
                </a:solidFill>
              </a:rPr>
              <a:t>e</a:t>
            </a:r>
            <a:r>
              <a:rPr lang="en-US" sz="4000" b="1" dirty="0">
                <a:solidFill>
                  <a:srgbClr val="C00000"/>
                </a:solidFill>
              </a:rPr>
              <a:t>Settlements</a:t>
            </a:r>
            <a:r>
              <a:rPr lang="en-US" sz="4000" dirty="0">
                <a:solidFill>
                  <a:schemeClr val="bg1"/>
                </a:solidFill>
                <a:latin typeface="Arial Nova" panose="020B0504020202020204" pitchFamily="34" charset="0"/>
              </a:rPr>
              <a:t> or </a:t>
            </a:r>
            <a:r>
              <a:rPr lang="en-US" sz="4000" dirty="0" err="1">
                <a:solidFill>
                  <a:srgbClr val="A50021"/>
                </a:solidFill>
                <a:latin typeface="Arial Nova" panose="020B0504020202020204" pitchFamily="34" charset="0"/>
                <a:cs typeface="Arial" panose="020B0604020202020204" pitchFamily="34" charset="0"/>
              </a:rPr>
              <a:t>O</a:t>
            </a:r>
            <a:r>
              <a:rPr lang="en-US" sz="4000" b="1" dirty="0" err="1">
                <a:solidFill>
                  <a:srgbClr val="800000"/>
                </a:solidFill>
                <a:latin typeface="Arial" panose="020B0604020202020204" pitchFamily="34" charset="0"/>
                <a:cs typeface="Arial" panose="020B0604020202020204" pitchFamily="34" charset="0"/>
              </a:rPr>
              <a:t>hio</a:t>
            </a:r>
            <a:r>
              <a:rPr lang="en-US" sz="4000" b="1" dirty="0" err="1">
                <a:latin typeface="Arial" panose="020B0604020202020204" pitchFamily="34" charset="0"/>
                <a:cs typeface="Arial" panose="020B0604020202020204" pitchFamily="34" charset="0"/>
              </a:rPr>
              <a:t>|Buys</a:t>
            </a:r>
            <a:endParaRPr lang="en-US" sz="4000" b="1" dirty="0">
              <a:latin typeface="Arial" panose="020B0604020202020204" pitchFamily="34" charset="0"/>
              <a:cs typeface="Arial" panose="020B0604020202020204" pitchFamily="34" charset="0"/>
            </a:endParaRPr>
          </a:p>
          <a:p>
            <a:pPr algn="ctr"/>
            <a:endParaRPr lang="en-US" sz="4000" dirty="0">
              <a:solidFill>
                <a:schemeClr val="bg1"/>
              </a:solidFill>
              <a:latin typeface="Arial Nova" panose="020B0504020202020204" pitchFamily="34" charset="0"/>
            </a:endParaRPr>
          </a:p>
        </p:txBody>
      </p:sp>
    </p:spTree>
    <p:extLst>
      <p:ext uri="{BB962C8B-B14F-4D97-AF65-F5344CB8AC3E}">
        <p14:creationId xmlns:p14="http://schemas.microsoft.com/office/powerpoint/2010/main" val="2133587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5875E3-BD90-4D4D-87B7-4668E1D23227}"/>
              </a:ext>
            </a:extLst>
          </p:cNvPr>
          <p:cNvSpPr txBox="1"/>
          <p:nvPr/>
        </p:nvSpPr>
        <p:spPr>
          <a:xfrm>
            <a:off x="276137" y="1023456"/>
            <a:ext cx="3977081" cy="4748169"/>
          </a:xfrm>
          <a:prstGeom prst="rect">
            <a:avLst/>
          </a:prstGeom>
        </p:spPr>
        <p:txBody>
          <a:bodyPr vert="horz" lIns="91440" tIns="45720" rIns="91440" bIns="45720" rtlCol="0" anchor="b">
            <a:normAutofit/>
          </a:bodyPr>
          <a:lstStyle/>
          <a:p>
            <a:pPr>
              <a:lnSpc>
                <a:spcPct val="160000"/>
              </a:lnSpc>
              <a:spcAft>
                <a:spcPts val="600"/>
              </a:spcAft>
            </a:pPr>
            <a:r>
              <a:rPr lang="en-US" dirty="0" err="1">
                <a:solidFill>
                  <a:srgbClr val="A50021"/>
                </a:solidFill>
                <a:latin typeface="Arial Nova" panose="020B0504020202020204" pitchFamily="34" charset="0"/>
                <a:cs typeface="Arial" panose="020B0604020202020204" pitchFamily="34" charset="0"/>
              </a:rPr>
              <a:t>O</a:t>
            </a:r>
            <a:r>
              <a:rPr lang="en-US" b="1" dirty="0" err="1">
                <a:solidFill>
                  <a:srgbClr val="800000"/>
                </a:solidFill>
                <a:latin typeface="Arial" panose="020B0604020202020204" pitchFamily="34" charset="0"/>
                <a:cs typeface="Arial" panose="020B0604020202020204" pitchFamily="34" charset="0"/>
              </a:rPr>
              <a:t>hio</a:t>
            </a:r>
            <a:r>
              <a:rPr lang="en-US" b="1" dirty="0" err="1">
                <a:latin typeface="Arial" panose="020B0604020202020204" pitchFamily="34" charset="0"/>
                <a:cs typeface="Arial" panose="020B0604020202020204" pitchFamily="34" charset="0"/>
              </a:rPr>
              <a:t>|Buys</a:t>
            </a:r>
            <a:r>
              <a:rPr lang="en-US" b="1" dirty="0">
                <a:latin typeface="Arial" panose="020B0604020202020204" pitchFamily="34" charset="0"/>
                <a:cs typeface="Arial" panose="020B0604020202020204" pitchFamily="34" charset="0"/>
              </a:rPr>
              <a:t> </a:t>
            </a:r>
            <a:r>
              <a:rPr lang="en-US" sz="1700" dirty="0">
                <a:latin typeface="Arial Nova" panose="020B0504020202020204" pitchFamily="34" charset="0"/>
              </a:rPr>
              <a:t>has been recommended as our selection and for uniform use throughout Ohio.</a:t>
            </a:r>
          </a:p>
          <a:p>
            <a:pPr>
              <a:lnSpc>
                <a:spcPct val="160000"/>
              </a:lnSpc>
              <a:spcAft>
                <a:spcPts val="600"/>
              </a:spcAft>
            </a:pPr>
            <a:endParaRPr lang="en-US" sz="1700" dirty="0">
              <a:latin typeface="Arial Nova" panose="020B0504020202020204" pitchFamily="34" charset="0"/>
            </a:endParaRPr>
          </a:p>
          <a:p>
            <a:pPr>
              <a:lnSpc>
                <a:spcPct val="160000"/>
              </a:lnSpc>
              <a:spcAft>
                <a:spcPts val="600"/>
              </a:spcAft>
            </a:pPr>
            <a:r>
              <a:rPr lang="en-US" sz="1700" dirty="0">
                <a:latin typeface="Arial Nova" panose="020B0504020202020204" pitchFamily="34" charset="0"/>
              </a:rPr>
              <a:t>A platform that is user friendly, reliable, cost effective, and easy </a:t>
            </a:r>
            <a:r>
              <a:rPr lang="en-US" dirty="0">
                <a:latin typeface="Arial Nova" panose="020B0504020202020204" pitchFamily="34" charset="0"/>
              </a:rPr>
              <a:t>to navigate is crucial.</a:t>
            </a:r>
          </a:p>
          <a:p>
            <a:pPr>
              <a:lnSpc>
                <a:spcPct val="90000"/>
              </a:lnSpc>
              <a:spcBef>
                <a:spcPct val="0"/>
              </a:spcBef>
              <a:spcAft>
                <a:spcPts val="600"/>
              </a:spcAft>
            </a:pPr>
            <a:endParaRPr lang="en-US" sz="5000" b="1" kern="1200" dirty="0">
              <a:solidFill>
                <a:schemeClr val="bg1"/>
              </a:solidFill>
              <a:latin typeface="+mj-lt"/>
              <a:ea typeface="+mj-ea"/>
              <a:cs typeface="+mj-cs"/>
            </a:endParaRPr>
          </a:p>
        </p:txBody>
      </p:sp>
      <p:cxnSp>
        <p:nvCxnSpPr>
          <p:cNvPr id="9" name="Straight Connector 8">
            <a:extLst>
              <a:ext uri="{FF2B5EF4-FFF2-40B4-BE49-F238E27FC236}">
                <a16:creationId xmlns:a16="http://schemas.microsoft.com/office/drawing/2014/main" id="{2F1526B8-60DC-4A29-9930-9BD458F79C94}"/>
              </a:ext>
              <a:ext uri="{C183D7F6-B498-43B3-948B-1728B52AA6E4}">
                <adec:decorative xmlns:adec="http://schemas.microsoft.com/office/drawing/2017/decorative" val="1"/>
              </a:ext>
            </a:extLst>
          </p:cNvPr>
          <p:cNvCxnSpPr>
            <a:cxnSpLocks/>
          </p:cNvCxnSpPr>
          <p:nvPr/>
        </p:nvCxnSpPr>
        <p:spPr>
          <a:xfrm>
            <a:off x="276137" y="34290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052" name="Picture 4" descr="persons right hand doing thumbs up">
            <a:extLst>
              <a:ext uri="{FF2B5EF4-FFF2-40B4-BE49-F238E27FC236}">
                <a16:creationId xmlns:a16="http://schemas.microsoft.com/office/drawing/2014/main" id="{E21B712F-4632-4600-8E0B-2B4F8B4C4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540" y="0"/>
            <a:ext cx="4520378" cy="678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2996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A group of people in a room through a glass wall">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75C12D97-9EB3-9E46-86D3-3A2CA06C20D2}"/>
              </a:ext>
            </a:extLst>
          </p:cNvPr>
          <p:cNvSpPr txBox="1"/>
          <p:nvPr/>
        </p:nvSpPr>
        <p:spPr bwMode="gray">
          <a:xfrm>
            <a:off x="6433190" y="2409693"/>
            <a:ext cx="3571782" cy="535531"/>
          </a:xfrm>
          <a:prstGeom prst="rect">
            <a:avLst/>
          </a:prstGeom>
          <a:noFill/>
        </p:spPr>
        <p:txBody>
          <a:bodyPr wrap="square" rtlCol="0">
            <a:spAutoFit/>
          </a:bodyPr>
          <a:lstStyle/>
          <a:p>
            <a:pPr>
              <a:lnSpc>
                <a:spcPct val="90000"/>
              </a:lnSpc>
            </a:pPr>
            <a:r>
              <a:rPr lang="en-US" sz="3200" b="1" dirty="0">
                <a:gradFill>
                  <a:gsLst>
                    <a:gs pos="0">
                      <a:schemeClr val="accent1"/>
                    </a:gs>
                    <a:gs pos="51300">
                      <a:schemeClr val="accent2"/>
                    </a:gs>
                    <a:gs pos="100000">
                      <a:schemeClr val="accent3"/>
                    </a:gs>
                  </a:gsLst>
                  <a:lin ang="0" scaled="0"/>
                </a:gradFill>
              </a:rPr>
              <a:t>Invoice Choice</a:t>
            </a: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67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72">
            <a:extLst>
              <a:ext uri="{FF2B5EF4-FFF2-40B4-BE49-F238E27FC236}">
                <a16:creationId xmlns:a16="http://schemas.microsoft.com/office/drawing/2014/main" id="{59944BFF-EB0E-47AA-AE6D-B2808E119493}"/>
              </a:ext>
            </a:extLst>
          </p:cNvPr>
          <p:cNvSpPr>
            <a:spLocks noGrp="1"/>
          </p:cNvSpPr>
          <p:nvPr>
            <p:ph type="title"/>
          </p:nvPr>
        </p:nvSpPr>
        <p:spPr>
          <a:xfrm>
            <a:off x="285986" y="358309"/>
            <a:ext cx="11340000" cy="432000"/>
          </a:xfrm>
        </p:spPr>
        <p:txBody>
          <a:bodyPr/>
          <a:lstStyle/>
          <a:p>
            <a:r>
              <a:rPr lang="en-US" b="1" dirty="0">
                <a:latin typeface="+mn-lt"/>
              </a:rPr>
              <a:t>Team</a:t>
            </a:r>
          </a:p>
        </p:txBody>
      </p:sp>
      <p:sp>
        <p:nvSpPr>
          <p:cNvPr id="75" name="Text Placeholder 74">
            <a:extLst>
              <a:ext uri="{FF2B5EF4-FFF2-40B4-BE49-F238E27FC236}">
                <a16:creationId xmlns:a16="http://schemas.microsoft.com/office/drawing/2014/main" id="{54A28B80-949D-4875-8454-65C677C242C0}"/>
              </a:ext>
            </a:extLst>
          </p:cNvPr>
          <p:cNvSpPr>
            <a:spLocks noGrp="1"/>
          </p:cNvSpPr>
          <p:nvPr>
            <p:ph type="body" sz="quarter" idx="13"/>
          </p:nvPr>
        </p:nvSpPr>
        <p:spPr>
          <a:xfrm>
            <a:off x="1974854" y="648000"/>
            <a:ext cx="2124000" cy="701538"/>
          </a:xfrm>
        </p:spPr>
        <p:txBody>
          <a:bodyPr/>
          <a:lstStyle/>
          <a:p>
            <a:r>
              <a:rPr lang="en-US" dirty="0"/>
              <a:t>Carla Barner</a:t>
            </a:r>
          </a:p>
        </p:txBody>
      </p:sp>
      <p:cxnSp>
        <p:nvCxnSpPr>
          <p:cNvPr id="95" name="Straight Connector 94">
            <a:extLst>
              <a:ext uri="{FF2B5EF4-FFF2-40B4-BE49-F238E27FC236}">
                <a16:creationId xmlns:a16="http://schemas.microsoft.com/office/drawing/2014/main" id="{80BC67F4-4E33-4709-9D60-593B322A8C48}"/>
              </a:ext>
              <a:ext uri="{C183D7F6-B498-43B3-948B-1728B52AA6E4}">
                <adec:decorative xmlns:adec="http://schemas.microsoft.com/office/drawing/2017/decorative" val="1"/>
              </a:ext>
            </a:extLst>
          </p:cNvPr>
          <p:cNvCxnSpPr>
            <a:cxnSpLocks/>
          </p:cNvCxnSpPr>
          <p:nvPr/>
        </p:nvCxnSpPr>
        <p:spPr>
          <a:xfrm>
            <a:off x="1974854" y="3332591"/>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78" name="Text Placeholder 77">
            <a:extLst>
              <a:ext uri="{FF2B5EF4-FFF2-40B4-BE49-F238E27FC236}">
                <a16:creationId xmlns:a16="http://schemas.microsoft.com/office/drawing/2014/main" id="{07F9DC5B-EFCF-4160-9CA2-67357CDD5404}"/>
              </a:ext>
            </a:extLst>
          </p:cNvPr>
          <p:cNvSpPr>
            <a:spLocks noGrp="1"/>
          </p:cNvSpPr>
          <p:nvPr>
            <p:ph type="body" sz="quarter" idx="33"/>
          </p:nvPr>
        </p:nvSpPr>
        <p:spPr>
          <a:xfrm>
            <a:off x="1974853" y="3461032"/>
            <a:ext cx="2401203" cy="245885"/>
          </a:xfrm>
        </p:spPr>
        <p:txBody>
          <a:bodyPr/>
          <a:lstStyle/>
          <a:p>
            <a:r>
              <a:rPr lang="en-US" dirty="0">
                <a:solidFill>
                  <a:schemeClr val="tx1">
                    <a:lumMod val="75000"/>
                    <a:lumOff val="25000"/>
                  </a:schemeClr>
                </a:solidFill>
              </a:rPr>
              <a:t>Financial Program Manager</a:t>
            </a:r>
          </a:p>
        </p:txBody>
      </p:sp>
      <p:sp>
        <p:nvSpPr>
          <p:cNvPr id="76" name="Text Placeholder 75">
            <a:extLst>
              <a:ext uri="{FF2B5EF4-FFF2-40B4-BE49-F238E27FC236}">
                <a16:creationId xmlns:a16="http://schemas.microsoft.com/office/drawing/2014/main" id="{F85615EC-ED58-4535-8364-5453CA87C6BB}"/>
              </a:ext>
            </a:extLst>
          </p:cNvPr>
          <p:cNvSpPr>
            <a:spLocks noGrp="1"/>
          </p:cNvSpPr>
          <p:nvPr>
            <p:ph type="body" sz="quarter" idx="14"/>
          </p:nvPr>
        </p:nvSpPr>
        <p:spPr>
          <a:xfrm>
            <a:off x="1974854" y="3904988"/>
            <a:ext cx="2124000" cy="245885"/>
          </a:xfrm>
        </p:spPr>
        <p:txBody>
          <a:bodyPr/>
          <a:lstStyle/>
          <a:p>
            <a:r>
              <a:rPr lang="en-US" dirty="0">
                <a:solidFill>
                  <a:schemeClr val="tx1">
                    <a:lumMod val="75000"/>
                    <a:lumOff val="25000"/>
                  </a:schemeClr>
                </a:solidFill>
              </a:rPr>
              <a:t>Ohio Department of Health</a:t>
            </a:r>
          </a:p>
        </p:txBody>
      </p:sp>
      <p:sp>
        <p:nvSpPr>
          <p:cNvPr id="80" name="Text Placeholder 79">
            <a:extLst>
              <a:ext uri="{FF2B5EF4-FFF2-40B4-BE49-F238E27FC236}">
                <a16:creationId xmlns:a16="http://schemas.microsoft.com/office/drawing/2014/main" id="{E86E6499-D2B1-4F88-A5B6-F0C83093D6C8}"/>
              </a:ext>
            </a:extLst>
          </p:cNvPr>
          <p:cNvSpPr>
            <a:spLocks noGrp="1"/>
          </p:cNvSpPr>
          <p:nvPr>
            <p:ph type="body" sz="quarter" idx="35"/>
          </p:nvPr>
        </p:nvSpPr>
        <p:spPr>
          <a:xfrm>
            <a:off x="1974854" y="2579510"/>
            <a:ext cx="1808917" cy="701538"/>
          </a:xfrm>
        </p:spPr>
        <p:txBody>
          <a:bodyPr/>
          <a:lstStyle/>
          <a:p>
            <a:r>
              <a:rPr lang="en-US" dirty="0">
                <a:solidFill>
                  <a:schemeClr val="tx1">
                    <a:lumMod val="75000"/>
                    <a:lumOff val="25000"/>
                  </a:schemeClr>
                </a:solidFill>
              </a:rPr>
              <a:t>Alice Ewing</a:t>
            </a:r>
            <a:endParaRPr lang="en-US" dirty="0"/>
          </a:p>
        </p:txBody>
      </p:sp>
      <p:cxnSp>
        <p:nvCxnSpPr>
          <p:cNvPr id="96" name="Straight Connector 95">
            <a:extLst>
              <a:ext uri="{FF2B5EF4-FFF2-40B4-BE49-F238E27FC236}">
                <a16:creationId xmlns:a16="http://schemas.microsoft.com/office/drawing/2014/main" id="{F57D445D-9983-4AAC-8E68-88EA351CB22B}"/>
              </a:ext>
              <a:ext uri="{C183D7F6-B498-43B3-948B-1728B52AA6E4}">
                <adec:decorative xmlns:adec="http://schemas.microsoft.com/office/drawing/2017/decorative" val="1"/>
              </a:ext>
            </a:extLst>
          </p:cNvPr>
          <p:cNvCxnSpPr>
            <a:cxnSpLocks/>
          </p:cNvCxnSpPr>
          <p:nvPr/>
        </p:nvCxnSpPr>
        <p:spPr>
          <a:xfrm>
            <a:off x="8430190" y="1426871"/>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82" name="Text Placeholder 81">
            <a:extLst>
              <a:ext uri="{FF2B5EF4-FFF2-40B4-BE49-F238E27FC236}">
                <a16:creationId xmlns:a16="http://schemas.microsoft.com/office/drawing/2014/main" id="{7496B20D-BD66-4B27-84AA-E50FEB2506C5}"/>
              </a:ext>
            </a:extLst>
          </p:cNvPr>
          <p:cNvSpPr>
            <a:spLocks noGrp="1"/>
          </p:cNvSpPr>
          <p:nvPr>
            <p:ph type="body" sz="quarter" idx="37"/>
          </p:nvPr>
        </p:nvSpPr>
        <p:spPr>
          <a:xfrm>
            <a:off x="8421616" y="1518417"/>
            <a:ext cx="2662410" cy="245885"/>
          </a:xfrm>
        </p:spPr>
        <p:txBody>
          <a:bodyPr/>
          <a:lstStyle/>
          <a:p>
            <a:r>
              <a:rPr lang="en-US" dirty="0">
                <a:solidFill>
                  <a:schemeClr val="tx1">
                    <a:lumMod val="75000"/>
                    <a:lumOff val="25000"/>
                  </a:schemeClr>
                </a:solidFill>
              </a:rPr>
              <a:t>Financial Analyst</a:t>
            </a:r>
          </a:p>
          <a:p>
            <a:r>
              <a:rPr lang="en-US" dirty="0">
                <a:solidFill>
                  <a:schemeClr val="tx1">
                    <a:lumMod val="75000"/>
                    <a:lumOff val="25000"/>
                  </a:schemeClr>
                </a:solidFill>
              </a:rPr>
              <a:t>Ohio Department of Medicaid</a:t>
            </a:r>
          </a:p>
        </p:txBody>
      </p:sp>
      <p:sp>
        <p:nvSpPr>
          <p:cNvPr id="84" name="Text Placeholder 83">
            <a:extLst>
              <a:ext uri="{FF2B5EF4-FFF2-40B4-BE49-F238E27FC236}">
                <a16:creationId xmlns:a16="http://schemas.microsoft.com/office/drawing/2014/main" id="{33A97CBA-B92B-47D6-939E-FC794AA85C08}"/>
              </a:ext>
            </a:extLst>
          </p:cNvPr>
          <p:cNvSpPr>
            <a:spLocks noGrp="1"/>
          </p:cNvSpPr>
          <p:nvPr>
            <p:ph type="body" sz="quarter" idx="39"/>
          </p:nvPr>
        </p:nvSpPr>
        <p:spPr>
          <a:xfrm>
            <a:off x="8430190" y="670904"/>
            <a:ext cx="2124000" cy="701538"/>
          </a:xfrm>
        </p:spPr>
        <p:txBody>
          <a:bodyPr/>
          <a:lstStyle/>
          <a:p>
            <a:r>
              <a:rPr lang="en-US" dirty="0"/>
              <a:t>Kim Moorer</a:t>
            </a:r>
          </a:p>
        </p:txBody>
      </p:sp>
      <p:cxnSp>
        <p:nvCxnSpPr>
          <p:cNvPr id="97" name="Straight Connector 96">
            <a:extLst>
              <a:ext uri="{FF2B5EF4-FFF2-40B4-BE49-F238E27FC236}">
                <a16:creationId xmlns:a16="http://schemas.microsoft.com/office/drawing/2014/main" id="{0BCA98FD-268D-47AA-8871-119024D92EA6}"/>
              </a:ext>
              <a:ext uri="{C183D7F6-B498-43B3-948B-1728B52AA6E4}">
                <adec:decorative xmlns:adec="http://schemas.microsoft.com/office/drawing/2017/decorative" val="1"/>
              </a:ext>
            </a:extLst>
          </p:cNvPr>
          <p:cNvCxnSpPr>
            <a:cxnSpLocks/>
          </p:cNvCxnSpPr>
          <p:nvPr/>
        </p:nvCxnSpPr>
        <p:spPr>
          <a:xfrm>
            <a:off x="1974853" y="1426871"/>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6" name="Text Placeholder 85">
            <a:extLst>
              <a:ext uri="{FF2B5EF4-FFF2-40B4-BE49-F238E27FC236}">
                <a16:creationId xmlns:a16="http://schemas.microsoft.com/office/drawing/2014/main" id="{F71D59A8-B12B-4EFC-8838-C21115F76149}"/>
              </a:ext>
            </a:extLst>
          </p:cNvPr>
          <p:cNvSpPr>
            <a:spLocks noGrp="1"/>
          </p:cNvSpPr>
          <p:nvPr>
            <p:ph type="body" sz="quarter" idx="41"/>
          </p:nvPr>
        </p:nvSpPr>
        <p:spPr>
          <a:xfrm>
            <a:off x="1974853" y="1565539"/>
            <a:ext cx="3511547" cy="491902"/>
          </a:xfrm>
        </p:spPr>
        <p:txBody>
          <a:bodyPr/>
          <a:lstStyle/>
          <a:p>
            <a:r>
              <a:rPr lang="en-US" dirty="0">
                <a:solidFill>
                  <a:schemeClr val="tx1">
                    <a:lumMod val="75000"/>
                    <a:lumOff val="25000"/>
                  </a:schemeClr>
                </a:solidFill>
              </a:rPr>
              <a:t>Senior Financial Analyst </a:t>
            </a:r>
          </a:p>
          <a:p>
            <a:r>
              <a:rPr lang="en-US" dirty="0">
                <a:solidFill>
                  <a:schemeClr val="tx1">
                    <a:lumMod val="75000"/>
                    <a:lumOff val="25000"/>
                  </a:schemeClr>
                </a:solidFill>
              </a:rPr>
              <a:t>Ohio Department of Job and Family Services</a:t>
            </a:r>
          </a:p>
        </p:txBody>
      </p:sp>
      <p:sp>
        <p:nvSpPr>
          <p:cNvPr id="3" name="Slide Number Placeholder 2">
            <a:extLst>
              <a:ext uri="{FF2B5EF4-FFF2-40B4-BE49-F238E27FC236}">
                <a16:creationId xmlns:a16="http://schemas.microsoft.com/office/drawing/2014/main" id="{582747A2-82B9-46DD-AB31-C25C5835E698}"/>
              </a:ext>
            </a:extLst>
          </p:cNvPr>
          <p:cNvSpPr>
            <a:spLocks noGrp="1"/>
          </p:cNvSpPr>
          <p:nvPr>
            <p:ph type="sldNum" sz="quarter" idx="11"/>
          </p:nvPr>
        </p:nvSpPr>
        <p:spPr/>
        <p:txBody>
          <a:bodyPr/>
          <a:lstStyle/>
          <a:p>
            <a:fld id="{4B73C415-D670-4716-A5EC-CC4D52CA2BAC}" type="slidenum">
              <a:rPr lang="en-US" smtClean="0"/>
              <a:pPr/>
              <a:t>67</a:t>
            </a:fld>
            <a:endParaRPr lang="en-US" dirty="0"/>
          </a:p>
        </p:txBody>
      </p:sp>
      <p:pic>
        <p:nvPicPr>
          <p:cNvPr id="21" name="Picture Placeholder 91">
            <a:extLst>
              <a:ext uri="{FF2B5EF4-FFF2-40B4-BE49-F238E27FC236}">
                <a16:creationId xmlns:a16="http://schemas.microsoft.com/office/drawing/2014/main" id="{57B36849-69C9-47E1-95F3-FC148E9460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624" y="4657507"/>
            <a:ext cx="1352367" cy="1342456"/>
          </a:xfrm>
          <a:prstGeom prst="rect">
            <a:avLst/>
          </a:prstGeom>
          <a:solidFill>
            <a:schemeClr val="bg1">
              <a:lumMod val="95000"/>
              <a:alpha val="70000"/>
            </a:schemeClr>
          </a:solidFill>
          <a:ln w="95250" cap="sq" cmpd="sng" algn="ctr">
            <a:solidFill>
              <a:schemeClr val="bg1">
                <a:lumMod val="95000"/>
              </a:schemeClr>
            </a:solidFill>
            <a:prstDash val="solid"/>
            <a:miter lim="800000"/>
          </a:ln>
          <a:effectLst/>
        </p:spPr>
      </p:pic>
      <p:pic>
        <p:nvPicPr>
          <p:cNvPr id="22" name="Picture Placeholder 91">
            <a:extLst>
              <a:ext uri="{FF2B5EF4-FFF2-40B4-BE49-F238E27FC236}">
                <a16:creationId xmlns:a16="http://schemas.microsoft.com/office/drawing/2014/main" id="{39EE56EC-E7D2-4DA9-A151-04EEC89267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5986" y="1026473"/>
            <a:ext cx="1352367" cy="1174021"/>
          </a:xfrm>
          <a:prstGeom prst="rect">
            <a:avLst/>
          </a:prstGeom>
          <a:solidFill>
            <a:schemeClr val="bg1">
              <a:lumMod val="95000"/>
              <a:alpha val="70000"/>
            </a:schemeClr>
          </a:solidFill>
          <a:ln w="95250" cap="sq" cmpd="sng" algn="ctr">
            <a:solidFill>
              <a:schemeClr val="bg1">
                <a:lumMod val="95000"/>
              </a:schemeClr>
            </a:solidFill>
            <a:prstDash val="solid"/>
            <a:miter lim="800000"/>
          </a:ln>
          <a:effectLst/>
        </p:spPr>
      </p:pic>
      <p:pic>
        <p:nvPicPr>
          <p:cNvPr id="12" name="Picture Placeholder 11" descr="A child smiling at the camera&#10;&#10;Description automatically generated">
            <a:extLst>
              <a:ext uri="{FF2B5EF4-FFF2-40B4-BE49-F238E27FC236}">
                <a16:creationId xmlns:a16="http://schemas.microsoft.com/office/drawing/2014/main" id="{875A2DFF-16F9-45E7-9047-B1859BEB15B3}"/>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l="127" r="127"/>
          <a:stretch>
            <a:fillRect/>
          </a:stretch>
        </p:blipFill>
        <p:spPr>
          <a:xfrm>
            <a:off x="6408614" y="2794997"/>
            <a:ext cx="1352367" cy="1352367"/>
          </a:xfrm>
        </p:spPr>
      </p:pic>
      <p:pic>
        <p:nvPicPr>
          <p:cNvPr id="16" name="Picture Placeholder 15" descr="A person posing for the camera&#10;&#10;Description automatically generated">
            <a:extLst>
              <a:ext uri="{FF2B5EF4-FFF2-40B4-BE49-F238E27FC236}">
                <a16:creationId xmlns:a16="http://schemas.microsoft.com/office/drawing/2014/main" id="{3362F8D5-1DD8-4E6F-A54E-87CB48E4EC7D}"/>
              </a:ext>
            </a:extLst>
          </p:cNvPr>
          <p:cNvPicPr>
            <a:picLocks noGrp="1" noChangeAspect="1"/>
          </p:cNvPicPr>
          <p:nvPr>
            <p:ph type="pic" sz="quarter" idx="38"/>
          </p:nvPr>
        </p:nvPicPr>
        <p:blipFill>
          <a:blip r:embed="rId6">
            <a:extLst>
              <a:ext uri="{28A0092B-C50C-407E-A947-70E740481C1C}">
                <a14:useLocalDpi xmlns:a14="http://schemas.microsoft.com/office/drawing/2010/main" val="0"/>
              </a:ext>
            </a:extLst>
          </a:blip>
          <a:srcRect l="6076" r="6076"/>
          <a:stretch>
            <a:fillRect/>
          </a:stretch>
        </p:blipFill>
        <p:spPr>
          <a:xfrm>
            <a:off x="285986" y="2656407"/>
            <a:ext cx="1352367" cy="1352367"/>
          </a:xfrm>
        </p:spPr>
      </p:pic>
      <p:cxnSp>
        <p:nvCxnSpPr>
          <p:cNvPr id="35" name="Straight Connector 34">
            <a:extLst>
              <a:ext uri="{FF2B5EF4-FFF2-40B4-BE49-F238E27FC236}">
                <a16:creationId xmlns:a16="http://schemas.microsoft.com/office/drawing/2014/main" id="{5E3C918F-4A4C-465F-B6BE-F86DF696B4AD}"/>
              </a:ext>
              <a:ext uri="{C183D7F6-B498-43B3-948B-1728B52AA6E4}">
                <adec:decorative xmlns:adec="http://schemas.microsoft.com/office/drawing/2017/decorative" val="1"/>
              </a:ext>
            </a:extLst>
          </p:cNvPr>
          <p:cNvCxnSpPr>
            <a:cxnSpLocks/>
          </p:cNvCxnSpPr>
          <p:nvPr/>
        </p:nvCxnSpPr>
        <p:spPr>
          <a:xfrm>
            <a:off x="8421616" y="3259059"/>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Text Placeholder 85">
            <a:extLst>
              <a:ext uri="{FF2B5EF4-FFF2-40B4-BE49-F238E27FC236}">
                <a16:creationId xmlns:a16="http://schemas.microsoft.com/office/drawing/2014/main" id="{F8ACA518-20F1-4AB7-9E09-57FEAFF74429}"/>
              </a:ext>
            </a:extLst>
          </p:cNvPr>
          <p:cNvSpPr txBox="1">
            <a:spLocks/>
          </p:cNvSpPr>
          <p:nvPr/>
        </p:nvSpPr>
        <p:spPr>
          <a:xfrm>
            <a:off x="1974853" y="5244517"/>
            <a:ext cx="2886395" cy="24588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lumMod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rPr>
              <a:t>Fiscal Officer</a:t>
            </a:r>
          </a:p>
          <a:p>
            <a:r>
              <a:rPr lang="en-US" dirty="0">
                <a:solidFill>
                  <a:schemeClr val="tx1">
                    <a:lumMod val="75000"/>
                    <a:lumOff val="25000"/>
                  </a:schemeClr>
                </a:solidFill>
              </a:rPr>
              <a:t>Ohio Department of Transportation</a:t>
            </a:r>
          </a:p>
        </p:txBody>
      </p:sp>
      <p:sp>
        <p:nvSpPr>
          <p:cNvPr id="37" name="Text Placeholder 79">
            <a:extLst>
              <a:ext uri="{FF2B5EF4-FFF2-40B4-BE49-F238E27FC236}">
                <a16:creationId xmlns:a16="http://schemas.microsoft.com/office/drawing/2014/main" id="{1E687BB7-180F-4536-8D80-692EA1D764A0}"/>
              </a:ext>
            </a:extLst>
          </p:cNvPr>
          <p:cNvSpPr txBox="1">
            <a:spLocks/>
          </p:cNvSpPr>
          <p:nvPr/>
        </p:nvSpPr>
        <p:spPr>
          <a:xfrm>
            <a:off x="1974853" y="4346926"/>
            <a:ext cx="1808917" cy="70153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rPr>
              <a:t>Jared Nolletti</a:t>
            </a:r>
            <a:endParaRPr lang="en-US" dirty="0"/>
          </a:p>
        </p:txBody>
      </p:sp>
      <p:cxnSp>
        <p:nvCxnSpPr>
          <p:cNvPr id="38" name="Straight Connector 37">
            <a:extLst>
              <a:ext uri="{FF2B5EF4-FFF2-40B4-BE49-F238E27FC236}">
                <a16:creationId xmlns:a16="http://schemas.microsoft.com/office/drawing/2014/main" id="{D8DC2738-4D6A-4CE5-9EF8-9788E0CBC98A}"/>
              </a:ext>
              <a:ext uri="{C183D7F6-B498-43B3-948B-1728B52AA6E4}">
                <adec:decorative xmlns:adec="http://schemas.microsoft.com/office/drawing/2017/decorative" val="1"/>
              </a:ext>
            </a:extLst>
          </p:cNvPr>
          <p:cNvCxnSpPr>
            <a:cxnSpLocks/>
          </p:cNvCxnSpPr>
          <p:nvPr/>
        </p:nvCxnSpPr>
        <p:spPr>
          <a:xfrm>
            <a:off x="1974853" y="5156732"/>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79">
            <a:extLst>
              <a:ext uri="{FF2B5EF4-FFF2-40B4-BE49-F238E27FC236}">
                <a16:creationId xmlns:a16="http://schemas.microsoft.com/office/drawing/2014/main" id="{E8C725E7-D4AD-4C01-850E-CD534C9B0D08}"/>
              </a:ext>
            </a:extLst>
          </p:cNvPr>
          <p:cNvSpPr txBox="1">
            <a:spLocks/>
          </p:cNvSpPr>
          <p:nvPr/>
        </p:nvSpPr>
        <p:spPr>
          <a:xfrm>
            <a:off x="8427194" y="2402047"/>
            <a:ext cx="2245541" cy="701538"/>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24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rPr>
              <a:t>Chiquita Wilson</a:t>
            </a:r>
            <a:endParaRPr lang="en-US" dirty="0"/>
          </a:p>
        </p:txBody>
      </p:sp>
      <p:sp>
        <p:nvSpPr>
          <p:cNvPr id="44" name="Text Placeholder 81">
            <a:extLst>
              <a:ext uri="{FF2B5EF4-FFF2-40B4-BE49-F238E27FC236}">
                <a16:creationId xmlns:a16="http://schemas.microsoft.com/office/drawing/2014/main" id="{BA114D1E-2AD9-47C4-9597-027E86A1E847}"/>
              </a:ext>
            </a:extLst>
          </p:cNvPr>
          <p:cNvSpPr txBox="1">
            <a:spLocks/>
          </p:cNvSpPr>
          <p:nvPr/>
        </p:nvSpPr>
        <p:spPr>
          <a:xfrm>
            <a:off x="8418771" y="3451596"/>
            <a:ext cx="2462980" cy="24588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bg1">
                    <a:lumMod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75000"/>
                    <a:lumOff val="25000"/>
                  </a:schemeClr>
                </a:solidFill>
              </a:rPr>
              <a:t>Financial Analyst</a:t>
            </a:r>
          </a:p>
          <a:p>
            <a:r>
              <a:rPr lang="en-US" dirty="0">
                <a:solidFill>
                  <a:schemeClr val="tx1">
                    <a:lumMod val="75000"/>
                    <a:lumOff val="25000"/>
                  </a:schemeClr>
                </a:solidFill>
              </a:rPr>
              <a:t>Ohio Department of Youth Services</a:t>
            </a:r>
          </a:p>
        </p:txBody>
      </p:sp>
      <p:pic>
        <p:nvPicPr>
          <p:cNvPr id="47" name="Picture Placeholder 46" descr="A person posing for the camera&#10;&#10;Description automatically generated">
            <a:extLst>
              <a:ext uri="{FF2B5EF4-FFF2-40B4-BE49-F238E27FC236}">
                <a16:creationId xmlns:a16="http://schemas.microsoft.com/office/drawing/2014/main" id="{18C5B9EF-59A5-4318-9C43-1767FEA7FDA1}"/>
              </a:ext>
            </a:extLst>
          </p:cNvPr>
          <p:cNvPicPr>
            <a:picLocks noGrp="1" noChangeAspect="1"/>
          </p:cNvPicPr>
          <p:nvPr>
            <p:ph type="pic" sz="quarter" idx="12"/>
          </p:nvPr>
        </p:nvPicPr>
        <p:blipFill rotWithShape="1">
          <a:blip r:embed="rId7">
            <a:extLst>
              <a:ext uri="{28A0092B-C50C-407E-A947-70E740481C1C}">
                <a14:useLocalDpi xmlns:a14="http://schemas.microsoft.com/office/drawing/2010/main" val="0"/>
              </a:ext>
            </a:extLst>
          </a:blip>
          <a:srcRect t="10589" b="10589"/>
          <a:stretch/>
        </p:blipFill>
        <p:spPr>
          <a:xfrm>
            <a:off x="6408431" y="969214"/>
            <a:ext cx="1352550" cy="1352550"/>
          </a:xfrm>
          <a:prstGeom prst="rect">
            <a:avLst/>
          </a:prstGeom>
        </p:spPr>
      </p:pic>
      <p:pic>
        <p:nvPicPr>
          <p:cNvPr id="26" name="Picture 25" descr="Logo, company name&#10;&#10;Description automatically generated">
            <a:extLst>
              <a:ext uri="{FF2B5EF4-FFF2-40B4-BE49-F238E27FC236}">
                <a16:creationId xmlns:a16="http://schemas.microsoft.com/office/drawing/2014/main" id="{73128672-4DEB-45D2-898A-E862D28F11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94302" y="5876546"/>
            <a:ext cx="1231684" cy="816085"/>
          </a:xfrm>
          <a:prstGeom prst="rect">
            <a:avLst/>
          </a:prstGeom>
        </p:spPr>
      </p:pic>
    </p:spTree>
    <p:extLst>
      <p:ext uri="{BB962C8B-B14F-4D97-AF65-F5344CB8AC3E}">
        <p14:creationId xmlns:p14="http://schemas.microsoft.com/office/powerpoint/2010/main" val="1283557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 name="Rectangle 255">
            <a:extLst>
              <a:ext uri="{FF2B5EF4-FFF2-40B4-BE49-F238E27FC236}">
                <a16:creationId xmlns:a16="http://schemas.microsoft.com/office/drawing/2014/main" id="{E6659C6F-A29D-4D83-86DA-5B028973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laptop computer on glass-top table">
            <a:extLst>
              <a:ext uri="{FF2B5EF4-FFF2-40B4-BE49-F238E27FC236}">
                <a16:creationId xmlns:a16="http://schemas.microsoft.com/office/drawing/2014/main" id="{0758061E-22A9-40C5-B6A4-077A62853B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03" r="19922" b="-1"/>
          <a:stretch/>
        </p:blipFill>
        <p:spPr bwMode="auto">
          <a:xfrm>
            <a:off x="4472902" y="18"/>
            <a:ext cx="4049486" cy="36813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ircuit board&#10;&#10;Description automatically generated">
            <a:extLst>
              <a:ext uri="{FF2B5EF4-FFF2-40B4-BE49-F238E27FC236}">
                <a16:creationId xmlns:a16="http://schemas.microsoft.com/office/drawing/2014/main" id="{7FCA5A84-D4E5-494C-94EB-C7F82AA8D114}"/>
              </a:ext>
            </a:extLst>
          </p:cNvPr>
          <p:cNvPicPr>
            <a:picLocks noChangeAspect="1"/>
          </p:cNvPicPr>
          <p:nvPr/>
        </p:nvPicPr>
        <p:blipFill rotWithShape="1">
          <a:blip r:embed="rId3">
            <a:alphaModFix/>
          </a:blip>
          <a:srcRect l="8145" r="25569" b="1"/>
          <a:stretch/>
        </p:blipFill>
        <p:spPr>
          <a:xfrm>
            <a:off x="8522390" y="-7"/>
            <a:ext cx="3669610" cy="3681406"/>
          </a:xfrm>
          <a:prstGeom prst="rect">
            <a:avLst/>
          </a:prstGeom>
        </p:spPr>
      </p:pic>
      <p:pic>
        <p:nvPicPr>
          <p:cNvPr id="1026" name="Picture 2" descr="Creative Technology E Commerce Blue Background | Blue backgrounds,  Background, Technology background">
            <a:extLst>
              <a:ext uri="{FF2B5EF4-FFF2-40B4-BE49-F238E27FC236}">
                <a16:creationId xmlns:a16="http://schemas.microsoft.com/office/drawing/2014/main" id="{81A14D04-EC23-4A87-87FF-B2BED498DB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000" r="1" b="1"/>
          <a:stretch/>
        </p:blipFill>
        <p:spPr bwMode="auto">
          <a:xfrm>
            <a:off x="4472902" y="3681405"/>
            <a:ext cx="7719098" cy="3176595"/>
          </a:xfrm>
          <a:prstGeom prst="rect">
            <a:avLst/>
          </a:prstGeom>
          <a:noFill/>
          <a:extLst>
            <a:ext uri="{909E8E84-426E-40DD-AFC4-6F175D3DCCD1}">
              <a14:hiddenFill xmlns:a14="http://schemas.microsoft.com/office/drawing/2010/main">
                <a:solidFill>
                  <a:srgbClr val="FFFFFF"/>
                </a:solidFill>
              </a14:hiddenFill>
            </a:ext>
          </a:extLst>
        </p:spPr>
      </p:pic>
      <p:sp>
        <p:nvSpPr>
          <p:cNvPr id="257" name="Rectangle 256">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C36DA8-6D84-4C00-91F2-F821911FFB21}"/>
              </a:ext>
            </a:extLst>
          </p:cNvPr>
          <p:cNvSpPr txBox="1"/>
          <p:nvPr/>
        </p:nvSpPr>
        <p:spPr>
          <a:xfrm>
            <a:off x="309694" y="1072759"/>
            <a:ext cx="5395912" cy="2387600"/>
          </a:xfrm>
          <a:prstGeom prst="rect">
            <a:avLst/>
          </a:prstGeom>
        </p:spPr>
        <p:txBody>
          <a:bodyPr vert="horz" lIns="91440" tIns="45720" rIns="91440" bIns="45720" rtlCol="0" anchor="b">
            <a:normAutofit fontScale="47500" lnSpcReduction="20000"/>
          </a:bodyPr>
          <a:lstStyle/>
          <a:p>
            <a:pPr>
              <a:lnSpc>
                <a:spcPct val="90000"/>
              </a:lnSpc>
              <a:spcBef>
                <a:spcPct val="0"/>
              </a:spcBef>
              <a:spcAft>
                <a:spcPts val="600"/>
              </a:spcAft>
            </a:pPr>
            <a:endParaRPr lang="en-US" sz="1300" kern="1200" dirty="0">
              <a:solidFill>
                <a:schemeClr val="bg1"/>
              </a:solidFill>
              <a:latin typeface="+mj-lt"/>
              <a:ea typeface="+mj-ea"/>
              <a:cs typeface="+mj-cs"/>
            </a:endParaRPr>
          </a:p>
          <a:p>
            <a:pPr>
              <a:lnSpc>
                <a:spcPct val="90000"/>
              </a:lnSpc>
              <a:spcBef>
                <a:spcPct val="0"/>
              </a:spcBef>
              <a:spcAft>
                <a:spcPts val="600"/>
              </a:spcAft>
            </a:pPr>
            <a:endParaRPr lang="en-US" sz="1300" kern="1200" dirty="0">
              <a:solidFill>
                <a:schemeClr val="bg1"/>
              </a:solidFill>
              <a:latin typeface="+mj-lt"/>
              <a:ea typeface="+mj-ea"/>
              <a:cs typeface="+mj-cs"/>
            </a:endParaRPr>
          </a:p>
          <a:p>
            <a:pPr>
              <a:lnSpc>
                <a:spcPct val="90000"/>
              </a:lnSpc>
              <a:spcBef>
                <a:spcPct val="0"/>
              </a:spcBef>
              <a:spcAft>
                <a:spcPts val="600"/>
              </a:spcAft>
            </a:pPr>
            <a:endParaRPr lang="en-US" sz="1300" kern="1200" dirty="0">
              <a:solidFill>
                <a:schemeClr val="bg1"/>
              </a:solidFill>
              <a:latin typeface="+mj-lt"/>
              <a:ea typeface="+mj-ea"/>
              <a:cs typeface="+mj-cs"/>
            </a:endParaRPr>
          </a:p>
          <a:p>
            <a:pPr>
              <a:lnSpc>
                <a:spcPct val="90000"/>
              </a:lnSpc>
              <a:spcBef>
                <a:spcPct val="0"/>
              </a:spcBef>
              <a:spcAft>
                <a:spcPts val="600"/>
              </a:spcAft>
            </a:pPr>
            <a:endParaRPr lang="en-US" sz="1300" kern="1200" dirty="0">
              <a:solidFill>
                <a:schemeClr val="bg1"/>
              </a:solidFill>
              <a:latin typeface="+mj-lt"/>
              <a:ea typeface="+mj-ea"/>
              <a:cs typeface="+mj-cs"/>
            </a:endParaRPr>
          </a:p>
          <a:p>
            <a:pPr>
              <a:lnSpc>
                <a:spcPct val="90000"/>
              </a:lnSpc>
              <a:spcBef>
                <a:spcPct val="0"/>
              </a:spcBef>
              <a:spcAft>
                <a:spcPts val="600"/>
              </a:spcAft>
            </a:pPr>
            <a:endParaRPr lang="en-US" sz="1300" kern="1200" dirty="0">
              <a:solidFill>
                <a:schemeClr val="bg1"/>
              </a:solidFill>
              <a:latin typeface="+mj-lt"/>
              <a:ea typeface="+mj-ea"/>
              <a:cs typeface="+mj-cs"/>
            </a:endParaRPr>
          </a:p>
          <a:p>
            <a:pPr>
              <a:lnSpc>
                <a:spcPct val="90000"/>
              </a:lnSpc>
              <a:spcBef>
                <a:spcPct val="0"/>
              </a:spcBef>
              <a:spcAft>
                <a:spcPts val="600"/>
              </a:spcAft>
            </a:pPr>
            <a:endParaRPr lang="en-US" sz="1300" kern="1200" dirty="0">
              <a:solidFill>
                <a:schemeClr val="bg1"/>
              </a:solidFill>
              <a:latin typeface="+mj-lt"/>
              <a:ea typeface="+mj-ea"/>
              <a:cs typeface="+mj-cs"/>
            </a:endParaRPr>
          </a:p>
          <a:p>
            <a:pPr>
              <a:lnSpc>
                <a:spcPct val="90000"/>
              </a:lnSpc>
              <a:spcBef>
                <a:spcPct val="0"/>
              </a:spcBef>
              <a:spcAft>
                <a:spcPts val="600"/>
              </a:spcAft>
            </a:pPr>
            <a:endParaRPr lang="en-US" sz="2900" kern="1200" dirty="0">
              <a:solidFill>
                <a:schemeClr val="bg1"/>
              </a:solidFill>
              <a:latin typeface="+mj-lt"/>
              <a:ea typeface="+mj-ea"/>
              <a:cs typeface="+mj-cs"/>
            </a:endParaRPr>
          </a:p>
          <a:p>
            <a:pPr algn="ctr">
              <a:lnSpc>
                <a:spcPct val="170000"/>
              </a:lnSpc>
              <a:spcBef>
                <a:spcPct val="0"/>
              </a:spcBef>
              <a:spcAft>
                <a:spcPts val="600"/>
              </a:spcAft>
            </a:pPr>
            <a:r>
              <a:rPr lang="en-US" sz="2900" kern="1200" dirty="0">
                <a:solidFill>
                  <a:schemeClr val="bg1"/>
                </a:solidFill>
                <a:latin typeface="+mj-lt"/>
                <a:ea typeface="+mj-ea"/>
                <a:cs typeface="+mj-cs"/>
              </a:rPr>
              <a:t>Electronic Invoicing – The present and the future</a:t>
            </a:r>
          </a:p>
          <a:p>
            <a:pPr algn="ctr">
              <a:lnSpc>
                <a:spcPct val="90000"/>
              </a:lnSpc>
              <a:spcBef>
                <a:spcPct val="0"/>
              </a:spcBef>
              <a:spcAft>
                <a:spcPts val="600"/>
              </a:spcAft>
            </a:pPr>
            <a:endParaRPr lang="en-US" sz="2900" kern="1200" dirty="0">
              <a:solidFill>
                <a:schemeClr val="bg1"/>
              </a:solidFill>
              <a:latin typeface="+mj-lt"/>
              <a:ea typeface="+mj-ea"/>
              <a:cs typeface="+mj-cs"/>
            </a:endParaRPr>
          </a:p>
          <a:p>
            <a:pPr algn="ctr">
              <a:lnSpc>
                <a:spcPct val="90000"/>
              </a:lnSpc>
              <a:spcBef>
                <a:spcPct val="0"/>
              </a:spcBef>
              <a:spcAft>
                <a:spcPts val="600"/>
              </a:spcAft>
            </a:pPr>
            <a:r>
              <a:rPr lang="en-US" sz="2900" kern="1200" dirty="0">
                <a:solidFill>
                  <a:schemeClr val="bg1"/>
                </a:solidFill>
                <a:latin typeface="+mj-lt"/>
                <a:ea typeface="+mj-ea"/>
                <a:cs typeface="+mj-cs"/>
              </a:rPr>
              <a:t>Historical and statistical data</a:t>
            </a:r>
          </a:p>
          <a:p>
            <a:pPr>
              <a:lnSpc>
                <a:spcPct val="90000"/>
              </a:lnSpc>
              <a:spcBef>
                <a:spcPct val="0"/>
              </a:spcBef>
              <a:spcAft>
                <a:spcPts val="600"/>
              </a:spcAft>
            </a:pPr>
            <a:endParaRPr lang="en-US" sz="1300" kern="1200" dirty="0">
              <a:solidFill>
                <a:schemeClr val="bg1"/>
              </a:solidFill>
              <a:latin typeface="+mj-lt"/>
              <a:ea typeface="+mj-ea"/>
              <a:cs typeface="+mj-cs"/>
            </a:endParaRPr>
          </a:p>
        </p:txBody>
      </p:sp>
      <p:cxnSp>
        <p:nvCxnSpPr>
          <p:cNvPr id="258" name="Straight Connector 25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3693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lstStyle/>
          <a:p>
            <a:r>
              <a:rPr lang="en-US" dirty="0"/>
              <a:t>What is our objective?</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515690" y="1471611"/>
            <a:ext cx="3975100" cy="3756386"/>
          </a:xfrm>
        </p:spPr>
        <p:txBody>
          <a:bodyPr/>
          <a:lstStyle/>
          <a:p>
            <a:pPr>
              <a:lnSpc>
                <a:spcPts val="2500"/>
              </a:lnSpc>
            </a:pPr>
            <a:r>
              <a:rPr lang="en-US" sz="1600" dirty="0">
                <a:solidFill>
                  <a:schemeClr val="tx2"/>
                </a:solidFill>
                <a:latin typeface="Arial Nova" panose="020B0504020202020204" pitchFamily="34" charset="0"/>
              </a:rPr>
              <a:t>The use of technology to connect with suppliers is the objective that the state of Ohio would like to accomplish, by introducing eSettlements, sponsored by the Office of Budget and Management (OBM) and the PO Flip to invoice functionality within </a:t>
            </a:r>
            <a:r>
              <a:rPr lang="en-US" sz="1600" dirty="0" err="1">
                <a:solidFill>
                  <a:schemeClr val="tx2"/>
                </a:solidFill>
                <a:latin typeface="Arial Nova" panose="020B0504020202020204" pitchFamily="34" charset="0"/>
              </a:rPr>
              <a:t>Ohio|Buys</a:t>
            </a:r>
            <a:r>
              <a:rPr lang="en-US" sz="1600" dirty="0">
                <a:solidFill>
                  <a:schemeClr val="tx2"/>
                </a:solidFill>
                <a:latin typeface="Arial Nova" panose="020B0504020202020204" pitchFamily="34" charset="0"/>
              </a:rPr>
              <a:t>, sponsored by the Department of Administrative Services (DAS)</a:t>
            </a:r>
          </a:p>
          <a:p>
            <a:endParaRPr lang="en-US" dirty="0"/>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p:txBody>
          <a:bodyPr/>
          <a:lstStyle/>
          <a:p>
            <a:fld id="{4B73C415-D670-4716-A5EC-CC4D52CA2BAC}" type="slidenum">
              <a:rPr lang="en-US" smtClean="0"/>
              <a:pPr/>
              <a:t>8</a:t>
            </a:fld>
            <a:endParaRPr lang="en-US" dirty="0"/>
          </a:p>
        </p:txBody>
      </p:sp>
      <p:sp>
        <p:nvSpPr>
          <p:cNvPr id="7" name="Picture Placeholder 6">
            <a:extLst>
              <a:ext uri="{FF2B5EF4-FFF2-40B4-BE49-F238E27FC236}">
                <a16:creationId xmlns:a16="http://schemas.microsoft.com/office/drawing/2014/main" id="{EE77E59A-3ED7-48FD-880C-58CC776315E4}"/>
              </a:ext>
            </a:extLst>
          </p:cNvPr>
          <p:cNvSpPr>
            <a:spLocks noGrp="1"/>
          </p:cNvSpPr>
          <p:nvPr>
            <p:ph type="pic" sz="quarter" idx="13"/>
          </p:nvPr>
        </p:nvSpPr>
        <p:spPr/>
      </p:sp>
      <p:pic>
        <p:nvPicPr>
          <p:cNvPr id="9" name="Picture 2" descr="How to achieve your goals | Psychologies">
            <a:extLst>
              <a:ext uri="{FF2B5EF4-FFF2-40B4-BE49-F238E27FC236}">
                <a16:creationId xmlns:a16="http://schemas.microsoft.com/office/drawing/2014/main" id="{3E32C48E-A978-429E-A43B-F25ADB08C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319" y="1471611"/>
            <a:ext cx="6989343" cy="3494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6664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t>Section Divider</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A new way to engage with customers</a:t>
            </a:r>
            <a:br>
              <a:rPr lang="en-US" dirty="0"/>
            </a:br>
            <a:r>
              <a:rPr lang="en-US" dirty="0"/>
              <a:t>from across the globe.</a:t>
            </a:r>
          </a:p>
        </p:txBody>
      </p:sp>
      <p:grpSp>
        <p:nvGrpSpPr>
          <p:cNvPr id="21" name="Group 20" title="Placeholder Logo">
            <a:extLst>
              <a:ext uri="{FF2B5EF4-FFF2-40B4-BE49-F238E27FC236}">
                <a16:creationId xmlns:a16="http://schemas.microsoft.com/office/drawing/2014/main" id="{B6C6CF9E-253E-4427-A32A-5C2467E9C3E7}"/>
              </a:ext>
            </a:extLst>
          </p:cNvPr>
          <p:cNvGrpSpPr/>
          <p:nvPr/>
        </p:nvGrpSpPr>
        <p:grpSpPr>
          <a:xfrm>
            <a:off x="10474628" y="262234"/>
            <a:ext cx="1404722" cy="299741"/>
            <a:chOff x="6510608" y="1858229"/>
            <a:chExt cx="2159571" cy="460812"/>
          </a:xfrm>
          <a:gradFill>
            <a:gsLst>
              <a:gs pos="0">
                <a:schemeClr val="accent1"/>
              </a:gs>
              <a:gs pos="51300">
                <a:schemeClr val="accent2"/>
              </a:gs>
              <a:gs pos="100000">
                <a:schemeClr val="accent3"/>
              </a:gs>
            </a:gsLst>
            <a:lin ang="0" scaled="0"/>
          </a:gradFill>
        </p:grpSpPr>
        <p:sp>
          <p:nvSpPr>
            <p:cNvPr id="22" name="Freeform: Shape 21">
              <a:extLst>
                <a:ext uri="{FF2B5EF4-FFF2-40B4-BE49-F238E27FC236}">
                  <a16:creationId xmlns:a16="http://schemas.microsoft.com/office/drawing/2014/main" id="{56EFE9CD-48EA-4600-88AA-120E29187B70}"/>
                </a:ext>
              </a:extLst>
            </p:cNvPr>
            <p:cNvSpPr/>
            <p:nvPr/>
          </p:nvSpPr>
          <p:spPr>
            <a:xfrm>
              <a:off x="6510608" y="1858229"/>
              <a:ext cx="351467" cy="351467"/>
            </a:xfrm>
            <a:custGeom>
              <a:avLst/>
              <a:gdLst>
                <a:gd name="connsiteX0" fmla="*/ 154255 w 351467"/>
                <a:gd name="connsiteY0" fmla="*/ 228454 h 351467"/>
                <a:gd name="connsiteX1" fmla="*/ 29289 w 351467"/>
                <a:gd name="connsiteY1" fmla="*/ 29289 h 351467"/>
                <a:gd name="connsiteX2" fmla="*/ 115203 w 351467"/>
                <a:gd name="connsiteY2" fmla="*/ 29289 h 351467"/>
                <a:gd name="connsiteX3" fmla="*/ 193307 w 351467"/>
                <a:gd name="connsiteY3" fmla="*/ 162065 h 351467"/>
                <a:gd name="connsiteX4" fmla="*/ 271411 w 351467"/>
                <a:gd name="connsiteY4" fmla="*/ 29289 h 351467"/>
                <a:gd name="connsiteX5" fmla="*/ 353420 w 351467"/>
                <a:gd name="connsiteY5" fmla="*/ 29289 h 351467"/>
                <a:gd name="connsiteX6" fmla="*/ 228454 w 351467"/>
                <a:gd name="connsiteY6" fmla="*/ 224548 h 351467"/>
                <a:gd name="connsiteX7" fmla="*/ 228454 w 351467"/>
                <a:gd name="connsiteY7" fmla="*/ 353420 h 351467"/>
                <a:gd name="connsiteX8" fmla="*/ 154255 w 351467"/>
                <a:gd name="connsiteY8" fmla="*/ 353420 h 351467"/>
                <a:gd name="connsiteX9" fmla="*/ 154255 w 351467"/>
                <a:gd name="connsiteY9" fmla="*/ 228454 h 3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467" h="351467">
                  <a:moveTo>
                    <a:pt x="154255" y="228454"/>
                  </a:moveTo>
                  <a:lnTo>
                    <a:pt x="29289" y="29289"/>
                  </a:lnTo>
                  <a:lnTo>
                    <a:pt x="115203" y="29289"/>
                  </a:lnTo>
                  <a:lnTo>
                    <a:pt x="193307" y="162065"/>
                  </a:lnTo>
                  <a:lnTo>
                    <a:pt x="271411" y="29289"/>
                  </a:lnTo>
                  <a:lnTo>
                    <a:pt x="353420" y="29289"/>
                  </a:lnTo>
                  <a:lnTo>
                    <a:pt x="228454" y="224548"/>
                  </a:lnTo>
                  <a:lnTo>
                    <a:pt x="228454" y="353420"/>
                  </a:lnTo>
                  <a:lnTo>
                    <a:pt x="154255" y="353420"/>
                  </a:lnTo>
                  <a:lnTo>
                    <a:pt x="154255" y="228454"/>
                  </a:ln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F519FE9E-CD3D-4D03-9E47-BC22664E57E7}"/>
                </a:ext>
              </a:extLst>
            </p:cNvPr>
            <p:cNvSpPr/>
            <p:nvPr/>
          </p:nvSpPr>
          <p:spPr>
            <a:xfrm>
              <a:off x="6783972" y="1928522"/>
              <a:ext cx="312415" cy="312415"/>
            </a:xfrm>
            <a:custGeom>
              <a:avLst/>
              <a:gdLst>
                <a:gd name="connsiteX0" fmla="*/ 29289 w 312415"/>
                <a:gd name="connsiteY0" fmla="*/ 162065 h 312415"/>
                <a:gd name="connsiteX1" fmla="*/ 29289 w 312415"/>
                <a:gd name="connsiteY1" fmla="*/ 162065 h 312415"/>
                <a:gd name="connsiteX2" fmla="*/ 165971 w 312415"/>
                <a:gd name="connsiteY2" fmla="*/ 29289 h 312415"/>
                <a:gd name="connsiteX3" fmla="*/ 302652 w 312415"/>
                <a:gd name="connsiteY3" fmla="*/ 158160 h 312415"/>
                <a:gd name="connsiteX4" fmla="*/ 302652 w 312415"/>
                <a:gd name="connsiteY4" fmla="*/ 158160 h 312415"/>
                <a:gd name="connsiteX5" fmla="*/ 165971 w 312415"/>
                <a:gd name="connsiteY5" fmla="*/ 287031 h 312415"/>
                <a:gd name="connsiteX6" fmla="*/ 29289 w 312415"/>
                <a:gd name="connsiteY6" fmla="*/ 162065 h 312415"/>
                <a:gd name="connsiteX7" fmla="*/ 232359 w 312415"/>
                <a:gd name="connsiteY7" fmla="*/ 162065 h 312415"/>
                <a:gd name="connsiteX8" fmla="*/ 232359 w 312415"/>
                <a:gd name="connsiteY8" fmla="*/ 162065 h 312415"/>
                <a:gd name="connsiteX9" fmla="*/ 165971 w 312415"/>
                <a:gd name="connsiteY9" fmla="*/ 91772 h 312415"/>
                <a:gd name="connsiteX10" fmla="*/ 99582 w 312415"/>
                <a:gd name="connsiteY10" fmla="*/ 162065 h 312415"/>
                <a:gd name="connsiteX11" fmla="*/ 99582 w 312415"/>
                <a:gd name="connsiteY11" fmla="*/ 162065 h 312415"/>
                <a:gd name="connsiteX12" fmla="*/ 165971 w 312415"/>
                <a:gd name="connsiteY12" fmla="*/ 232359 h 312415"/>
                <a:gd name="connsiteX13" fmla="*/ 232359 w 312415"/>
                <a:gd name="connsiteY13" fmla="*/ 16206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15" h="312415">
                  <a:moveTo>
                    <a:pt x="29289" y="162065"/>
                  </a:moveTo>
                  <a:lnTo>
                    <a:pt x="29289" y="162065"/>
                  </a:lnTo>
                  <a:cubicBezTo>
                    <a:pt x="29289" y="87867"/>
                    <a:pt x="87867" y="29289"/>
                    <a:pt x="165971" y="29289"/>
                  </a:cubicBezTo>
                  <a:cubicBezTo>
                    <a:pt x="244075" y="29289"/>
                    <a:pt x="302652" y="87867"/>
                    <a:pt x="302652" y="158160"/>
                  </a:cubicBezTo>
                  <a:lnTo>
                    <a:pt x="302652" y="158160"/>
                  </a:lnTo>
                  <a:cubicBezTo>
                    <a:pt x="302652" y="228454"/>
                    <a:pt x="244075" y="287031"/>
                    <a:pt x="165971" y="287031"/>
                  </a:cubicBezTo>
                  <a:cubicBezTo>
                    <a:pt x="87867" y="290937"/>
                    <a:pt x="29289" y="236264"/>
                    <a:pt x="29289" y="162065"/>
                  </a:cubicBezTo>
                  <a:close/>
                  <a:moveTo>
                    <a:pt x="232359" y="162065"/>
                  </a:moveTo>
                  <a:lnTo>
                    <a:pt x="232359" y="162065"/>
                  </a:lnTo>
                  <a:cubicBezTo>
                    <a:pt x="232359" y="123013"/>
                    <a:pt x="205023" y="91772"/>
                    <a:pt x="165971" y="91772"/>
                  </a:cubicBezTo>
                  <a:cubicBezTo>
                    <a:pt x="126919" y="91772"/>
                    <a:pt x="99582" y="123013"/>
                    <a:pt x="99582" y="162065"/>
                  </a:cubicBezTo>
                  <a:lnTo>
                    <a:pt x="99582" y="162065"/>
                  </a:lnTo>
                  <a:cubicBezTo>
                    <a:pt x="99582" y="197212"/>
                    <a:pt x="126919" y="232359"/>
                    <a:pt x="165971" y="232359"/>
                  </a:cubicBezTo>
                  <a:cubicBezTo>
                    <a:pt x="208928" y="232359"/>
                    <a:pt x="232359" y="201117"/>
                    <a:pt x="232359" y="162065"/>
                  </a:cubicBezTo>
                  <a:close/>
                </a:path>
              </a:pathLst>
            </a:custGeom>
            <a:grp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E0F44737-B820-487B-8BCF-50DFB953CCB1}"/>
                </a:ext>
              </a:extLst>
            </p:cNvPr>
            <p:cNvSpPr/>
            <p:nvPr/>
          </p:nvSpPr>
          <p:spPr>
            <a:xfrm>
              <a:off x="7084671" y="1936333"/>
              <a:ext cx="273363" cy="312415"/>
            </a:xfrm>
            <a:custGeom>
              <a:avLst/>
              <a:gdLst>
                <a:gd name="connsiteX0" fmla="*/ 29289 w 273363"/>
                <a:gd name="connsiteY0" fmla="*/ 189402 h 312415"/>
                <a:gd name="connsiteX1" fmla="*/ 29289 w 273363"/>
                <a:gd name="connsiteY1" fmla="*/ 29289 h 312415"/>
                <a:gd name="connsiteX2" fmla="*/ 99582 w 273363"/>
                <a:gd name="connsiteY2" fmla="*/ 29289 h 312415"/>
                <a:gd name="connsiteX3" fmla="*/ 99582 w 273363"/>
                <a:gd name="connsiteY3" fmla="*/ 169876 h 312415"/>
                <a:gd name="connsiteX4" fmla="*/ 142540 w 273363"/>
                <a:gd name="connsiteY4" fmla="*/ 220643 h 312415"/>
                <a:gd name="connsiteX5" fmla="*/ 185497 w 273363"/>
                <a:gd name="connsiteY5" fmla="*/ 169876 h 312415"/>
                <a:gd name="connsiteX6" fmla="*/ 185497 w 273363"/>
                <a:gd name="connsiteY6" fmla="*/ 29289 h 312415"/>
                <a:gd name="connsiteX7" fmla="*/ 255790 w 273363"/>
                <a:gd name="connsiteY7" fmla="*/ 29289 h 312415"/>
                <a:gd name="connsiteX8" fmla="*/ 255790 w 273363"/>
                <a:gd name="connsiteY8" fmla="*/ 279221 h 312415"/>
                <a:gd name="connsiteX9" fmla="*/ 185497 w 273363"/>
                <a:gd name="connsiteY9" fmla="*/ 279221 h 312415"/>
                <a:gd name="connsiteX10" fmla="*/ 185497 w 273363"/>
                <a:gd name="connsiteY10" fmla="*/ 244074 h 312415"/>
                <a:gd name="connsiteX11" fmla="*/ 111298 w 273363"/>
                <a:gd name="connsiteY11" fmla="*/ 283126 h 312415"/>
                <a:gd name="connsiteX12" fmla="*/ 29289 w 273363"/>
                <a:gd name="connsiteY12" fmla="*/ 189402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3363" h="312415">
                  <a:moveTo>
                    <a:pt x="29289" y="189402"/>
                  </a:moveTo>
                  <a:lnTo>
                    <a:pt x="29289" y="29289"/>
                  </a:lnTo>
                  <a:lnTo>
                    <a:pt x="99582" y="29289"/>
                  </a:lnTo>
                  <a:lnTo>
                    <a:pt x="99582" y="169876"/>
                  </a:lnTo>
                  <a:cubicBezTo>
                    <a:pt x="99582" y="205022"/>
                    <a:pt x="115203" y="220643"/>
                    <a:pt x="142540" y="220643"/>
                  </a:cubicBezTo>
                  <a:cubicBezTo>
                    <a:pt x="169876" y="220643"/>
                    <a:pt x="185497" y="205022"/>
                    <a:pt x="185497" y="169876"/>
                  </a:cubicBezTo>
                  <a:lnTo>
                    <a:pt x="185497" y="29289"/>
                  </a:lnTo>
                  <a:lnTo>
                    <a:pt x="255790" y="29289"/>
                  </a:lnTo>
                  <a:lnTo>
                    <a:pt x="255790" y="279221"/>
                  </a:lnTo>
                  <a:lnTo>
                    <a:pt x="185497" y="279221"/>
                  </a:lnTo>
                  <a:lnTo>
                    <a:pt x="185497" y="244074"/>
                  </a:lnTo>
                  <a:cubicBezTo>
                    <a:pt x="169876" y="263600"/>
                    <a:pt x="146445" y="283126"/>
                    <a:pt x="111298" y="283126"/>
                  </a:cubicBezTo>
                  <a:cubicBezTo>
                    <a:pt x="60530" y="283126"/>
                    <a:pt x="29289" y="247980"/>
                    <a:pt x="29289" y="189402"/>
                  </a:cubicBezTo>
                  <a:close/>
                </a:path>
              </a:pathLst>
            </a:custGeom>
            <a:grp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9F8906E3-194C-4A7B-9B6F-BF9D3EFF28A9}"/>
                </a:ext>
              </a:extLst>
            </p:cNvPr>
            <p:cNvSpPr/>
            <p:nvPr/>
          </p:nvSpPr>
          <p:spPr>
            <a:xfrm>
              <a:off x="7354130" y="1932003"/>
              <a:ext cx="195260" cy="312415"/>
            </a:xfrm>
            <a:custGeom>
              <a:avLst/>
              <a:gdLst>
                <a:gd name="connsiteX0" fmla="*/ 29289 w 195259"/>
                <a:gd name="connsiteY0" fmla="*/ 33618 h 312415"/>
                <a:gd name="connsiteX1" fmla="*/ 99582 w 195259"/>
                <a:gd name="connsiteY1" fmla="*/ 33618 h 312415"/>
                <a:gd name="connsiteX2" fmla="*/ 99582 w 195259"/>
                <a:gd name="connsiteY2" fmla="*/ 84386 h 312415"/>
                <a:gd name="connsiteX3" fmla="*/ 181591 w 195259"/>
                <a:gd name="connsiteY3" fmla="*/ 29713 h 312415"/>
                <a:gd name="connsiteX4" fmla="*/ 181591 w 195259"/>
                <a:gd name="connsiteY4" fmla="*/ 103912 h 312415"/>
                <a:gd name="connsiteX5" fmla="*/ 177686 w 195259"/>
                <a:gd name="connsiteY5" fmla="*/ 103912 h 312415"/>
                <a:gd name="connsiteX6" fmla="*/ 99582 w 195259"/>
                <a:gd name="connsiteY6" fmla="*/ 193731 h 312415"/>
                <a:gd name="connsiteX7" fmla="*/ 99582 w 195259"/>
                <a:gd name="connsiteY7" fmla="*/ 287456 h 312415"/>
                <a:gd name="connsiteX8" fmla="*/ 29289 w 195259"/>
                <a:gd name="connsiteY8" fmla="*/ 287456 h 312415"/>
                <a:gd name="connsiteX9" fmla="*/ 29289 w 195259"/>
                <a:gd name="connsiteY9" fmla="*/ 33618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59" h="312415">
                  <a:moveTo>
                    <a:pt x="29289" y="33618"/>
                  </a:moveTo>
                  <a:lnTo>
                    <a:pt x="99582" y="33618"/>
                  </a:lnTo>
                  <a:lnTo>
                    <a:pt x="99582" y="84386"/>
                  </a:lnTo>
                  <a:cubicBezTo>
                    <a:pt x="115203" y="49239"/>
                    <a:pt x="138634" y="25808"/>
                    <a:pt x="181591" y="29713"/>
                  </a:cubicBezTo>
                  <a:lnTo>
                    <a:pt x="181591" y="103912"/>
                  </a:lnTo>
                  <a:lnTo>
                    <a:pt x="177686" y="103912"/>
                  </a:lnTo>
                  <a:cubicBezTo>
                    <a:pt x="130824" y="103912"/>
                    <a:pt x="99582" y="131248"/>
                    <a:pt x="99582" y="193731"/>
                  </a:cubicBezTo>
                  <a:lnTo>
                    <a:pt x="99582" y="287456"/>
                  </a:lnTo>
                  <a:lnTo>
                    <a:pt x="29289" y="287456"/>
                  </a:lnTo>
                  <a:lnTo>
                    <a:pt x="29289" y="33618"/>
                  </a:lnTo>
                  <a:close/>
                </a:path>
              </a:pathLst>
            </a:custGeom>
            <a:grp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DBD481A7-D8E6-4EC8-95C1-2C7D2A8766B0}"/>
                </a:ext>
              </a:extLst>
            </p:cNvPr>
            <p:cNvSpPr/>
            <p:nvPr/>
          </p:nvSpPr>
          <p:spPr>
            <a:xfrm>
              <a:off x="7533769" y="1858229"/>
              <a:ext cx="273363" cy="351467"/>
            </a:xfrm>
            <a:custGeom>
              <a:avLst/>
              <a:gdLst>
                <a:gd name="connsiteX0" fmla="*/ 29289 w 273363"/>
                <a:gd name="connsiteY0" fmla="*/ 29289 h 351467"/>
                <a:gd name="connsiteX1" fmla="*/ 99582 w 273363"/>
                <a:gd name="connsiteY1" fmla="*/ 29289 h 351467"/>
                <a:gd name="connsiteX2" fmla="*/ 99582 w 273363"/>
                <a:gd name="connsiteY2" fmla="*/ 290937 h 351467"/>
                <a:gd name="connsiteX3" fmla="*/ 263601 w 273363"/>
                <a:gd name="connsiteY3" fmla="*/ 290937 h 351467"/>
                <a:gd name="connsiteX4" fmla="*/ 263601 w 273363"/>
                <a:gd name="connsiteY4" fmla="*/ 357325 h 351467"/>
                <a:gd name="connsiteX5" fmla="*/ 29289 w 273363"/>
                <a:gd name="connsiteY5" fmla="*/ 357325 h 351467"/>
                <a:gd name="connsiteX6" fmla="*/ 29289 w 273363"/>
                <a:gd name="connsiteY6" fmla="*/ 29289 h 35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63" h="351467">
                  <a:moveTo>
                    <a:pt x="29289" y="29289"/>
                  </a:moveTo>
                  <a:lnTo>
                    <a:pt x="99582" y="29289"/>
                  </a:lnTo>
                  <a:lnTo>
                    <a:pt x="99582" y="290937"/>
                  </a:lnTo>
                  <a:lnTo>
                    <a:pt x="263601" y="290937"/>
                  </a:lnTo>
                  <a:lnTo>
                    <a:pt x="263601" y="357325"/>
                  </a:lnTo>
                  <a:lnTo>
                    <a:pt x="29289" y="357325"/>
                  </a:lnTo>
                  <a:lnTo>
                    <a:pt x="29289" y="29289"/>
                  </a:ln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36C26FE9-675A-4EF7-8373-CD61A41E74BE}"/>
                </a:ext>
              </a:extLst>
            </p:cNvPr>
            <p:cNvSpPr/>
            <p:nvPr/>
          </p:nvSpPr>
          <p:spPr>
            <a:xfrm>
              <a:off x="7775891" y="1928522"/>
              <a:ext cx="312415" cy="312415"/>
            </a:xfrm>
            <a:custGeom>
              <a:avLst/>
              <a:gdLst>
                <a:gd name="connsiteX0" fmla="*/ 29289 w 312415"/>
                <a:gd name="connsiteY0" fmla="*/ 162065 h 312415"/>
                <a:gd name="connsiteX1" fmla="*/ 29289 w 312415"/>
                <a:gd name="connsiteY1" fmla="*/ 162065 h 312415"/>
                <a:gd name="connsiteX2" fmla="*/ 165971 w 312415"/>
                <a:gd name="connsiteY2" fmla="*/ 29289 h 312415"/>
                <a:gd name="connsiteX3" fmla="*/ 302652 w 312415"/>
                <a:gd name="connsiteY3" fmla="*/ 158160 h 312415"/>
                <a:gd name="connsiteX4" fmla="*/ 302652 w 312415"/>
                <a:gd name="connsiteY4" fmla="*/ 158160 h 312415"/>
                <a:gd name="connsiteX5" fmla="*/ 165971 w 312415"/>
                <a:gd name="connsiteY5" fmla="*/ 287031 h 312415"/>
                <a:gd name="connsiteX6" fmla="*/ 29289 w 312415"/>
                <a:gd name="connsiteY6" fmla="*/ 162065 h 312415"/>
                <a:gd name="connsiteX7" fmla="*/ 232359 w 312415"/>
                <a:gd name="connsiteY7" fmla="*/ 162065 h 312415"/>
                <a:gd name="connsiteX8" fmla="*/ 232359 w 312415"/>
                <a:gd name="connsiteY8" fmla="*/ 162065 h 312415"/>
                <a:gd name="connsiteX9" fmla="*/ 165971 w 312415"/>
                <a:gd name="connsiteY9" fmla="*/ 91772 h 312415"/>
                <a:gd name="connsiteX10" fmla="*/ 99582 w 312415"/>
                <a:gd name="connsiteY10" fmla="*/ 162065 h 312415"/>
                <a:gd name="connsiteX11" fmla="*/ 99582 w 312415"/>
                <a:gd name="connsiteY11" fmla="*/ 162065 h 312415"/>
                <a:gd name="connsiteX12" fmla="*/ 165971 w 312415"/>
                <a:gd name="connsiteY12" fmla="*/ 232359 h 312415"/>
                <a:gd name="connsiteX13" fmla="*/ 232359 w 312415"/>
                <a:gd name="connsiteY13" fmla="*/ 16206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15" h="312415">
                  <a:moveTo>
                    <a:pt x="29289" y="162065"/>
                  </a:moveTo>
                  <a:lnTo>
                    <a:pt x="29289" y="162065"/>
                  </a:lnTo>
                  <a:cubicBezTo>
                    <a:pt x="29289" y="87867"/>
                    <a:pt x="87867" y="29289"/>
                    <a:pt x="165971" y="29289"/>
                  </a:cubicBezTo>
                  <a:cubicBezTo>
                    <a:pt x="244075" y="29289"/>
                    <a:pt x="302652" y="87867"/>
                    <a:pt x="302652" y="158160"/>
                  </a:cubicBezTo>
                  <a:lnTo>
                    <a:pt x="302652" y="158160"/>
                  </a:lnTo>
                  <a:cubicBezTo>
                    <a:pt x="302652" y="228454"/>
                    <a:pt x="244075" y="287031"/>
                    <a:pt x="165971" y="287031"/>
                  </a:cubicBezTo>
                  <a:cubicBezTo>
                    <a:pt x="87867" y="290937"/>
                    <a:pt x="29289" y="236264"/>
                    <a:pt x="29289" y="162065"/>
                  </a:cubicBezTo>
                  <a:close/>
                  <a:moveTo>
                    <a:pt x="232359" y="162065"/>
                  </a:moveTo>
                  <a:lnTo>
                    <a:pt x="232359" y="162065"/>
                  </a:lnTo>
                  <a:cubicBezTo>
                    <a:pt x="232359" y="123013"/>
                    <a:pt x="205023" y="91772"/>
                    <a:pt x="165971" y="91772"/>
                  </a:cubicBezTo>
                  <a:cubicBezTo>
                    <a:pt x="126919" y="91772"/>
                    <a:pt x="99582" y="123013"/>
                    <a:pt x="99582" y="162065"/>
                  </a:cubicBezTo>
                  <a:lnTo>
                    <a:pt x="99582" y="162065"/>
                  </a:lnTo>
                  <a:cubicBezTo>
                    <a:pt x="99582" y="197212"/>
                    <a:pt x="126919" y="232359"/>
                    <a:pt x="165971" y="232359"/>
                  </a:cubicBezTo>
                  <a:cubicBezTo>
                    <a:pt x="205023" y="232359"/>
                    <a:pt x="232359" y="201117"/>
                    <a:pt x="232359" y="162065"/>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24588720-CF68-4E8C-9DBF-31165C84CBD4}"/>
                </a:ext>
              </a:extLst>
            </p:cNvPr>
            <p:cNvSpPr/>
            <p:nvPr/>
          </p:nvSpPr>
          <p:spPr>
            <a:xfrm>
              <a:off x="8060970" y="1928522"/>
              <a:ext cx="312415" cy="390519"/>
            </a:xfrm>
            <a:custGeom>
              <a:avLst/>
              <a:gdLst>
                <a:gd name="connsiteX0" fmla="*/ 44910 w 312415"/>
                <a:gd name="connsiteY0" fmla="*/ 337799 h 390519"/>
                <a:gd name="connsiteX1" fmla="*/ 68341 w 312415"/>
                <a:gd name="connsiteY1" fmla="*/ 283126 h 390519"/>
                <a:gd name="connsiteX2" fmla="*/ 154255 w 312415"/>
                <a:gd name="connsiteY2" fmla="*/ 306557 h 390519"/>
                <a:gd name="connsiteX3" fmla="*/ 224549 w 312415"/>
                <a:gd name="connsiteY3" fmla="*/ 236264 h 390519"/>
                <a:gd name="connsiteX4" fmla="*/ 224549 w 312415"/>
                <a:gd name="connsiteY4" fmla="*/ 224548 h 390519"/>
                <a:gd name="connsiteX5" fmla="*/ 142539 w 312415"/>
                <a:gd name="connsiteY5" fmla="*/ 263600 h 390519"/>
                <a:gd name="connsiteX6" fmla="*/ 29289 w 312415"/>
                <a:gd name="connsiteY6" fmla="*/ 146445 h 390519"/>
                <a:gd name="connsiteX7" fmla="*/ 29289 w 312415"/>
                <a:gd name="connsiteY7" fmla="*/ 146445 h 390519"/>
                <a:gd name="connsiteX8" fmla="*/ 142539 w 312415"/>
                <a:gd name="connsiteY8" fmla="*/ 29289 h 390519"/>
                <a:gd name="connsiteX9" fmla="*/ 224549 w 312415"/>
                <a:gd name="connsiteY9" fmla="*/ 68341 h 390519"/>
                <a:gd name="connsiteX10" fmla="*/ 224549 w 312415"/>
                <a:gd name="connsiteY10" fmla="*/ 37099 h 390519"/>
                <a:gd name="connsiteX11" fmla="*/ 294842 w 312415"/>
                <a:gd name="connsiteY11" fmla="*/ 37099 h 390519"/>
                <a:gd name="connsiteX12" fmla="*/ 294842 w 312415"/>
                <a:gd name="connsiteY12" fmla="*/ 232359 h 390519"/>
                <a:gd name="connsiteX13" fmla="*/ 263601 w 312415"/>
                <a:gd name="connsiteY13" fmla="*/ 329989 h 390519"/>
                <a:gd name="connsiteX14" fmla="*/ 154255 w 312415"/>
                <a:gd name="connsiteY14" fmla="*/ 365135 h 390519"/>
                <a:gd name="connsiteX15" fmla="*/ 44910 w 312415"/>
                <a:gd name="connsiteY15" fmla="*/ 337799 h 390519"/>
                <a:gd name="connsiteX16" fmla="*/ 224549 w 312415"/>
                <a:gd name="connsiteY16" fmla="*/ 150350 h 390519"/>
                <a:gd name="connsiteX17" fmla="*/ 224549 w 312415"/>
                <a:gd name="connsiteY17" fmla="*/ 150350 h 390519"/>
                <a:gd name="connsiteX18" fmla="*/ 162065 w 312415"/>
                <a:gd name="connsiteY18" fmla="*/ 91772 h 390519"/>
                <a:gd name="connsiteX19" fmla="*/ 99582 w 312415"/>
                <a:gd name="connsiteY19" fmla="*/ 150350 h 390519"/>
                <a:gd name="connsiteX20" fmla="*/ 99582 w 312415"/>
                <a:gd name="connsiteY20" fmla="*/ 150350 h 390519"/>
                <a:gd name="connsiteX21" fmla="*/ 162065 w 312415"/>
                <a:gd name="connsiteY21" fmla="*/ 208928 h 390519"/>
                <a:gd name="connsiteX22" fmla="*/ 224549 w 312415"/>
                <a:gd name="connsiteY22" fmla="*/ 150350 h 39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2415" h="390519">
                  <a:moveTo>
                    <a:pt x="44910" y="337799"/>
                  </a:moveTo>
                  <a:lnTo>
                    <a:pt x="68341" y="283126"/>
                  </a:lnTo>
                  <a:cubicBezTo>
                    <a:pt x="95677" y="298747"/>
                    <a:pt x="119108" y="306557"/>
                    <a:pt x="154255" y="306557"/>
                  </a:cubicBezTo>
                  <a:cubicBezTo>
                    <a:pt x="201117" y="306557"/>
                    <a:pt x="224549" y="283126"/>
                    <a:pt x="224549" y="236264"/>
                  </a:cubicBezTo>
                  <a:lnTo>
                    <a:pt x="224549" y="224548"/>
                  </a:lnTo>
                  <a:cubicBezTo>
                    <a:pt x="205023" y="247980"/>
                    <a:pt x="181591" y="263600"/>
                    <a:pt x="142539" y="263600"/>
                  </a:cubicBezTo>
                  <a:cubicBezTo>
                    <a:pt x="83962" y="263600"/>
                    <a:pt x="29289" y="220643"/>
                    <a:pt x="29289" y="146445"/>
                  </a:cubicBezTo>
                  <a:lnTo>
                    <a:pt x="29289" y="146445"/>
                  </a:lnTo>
                  <a:cubicBezTo>
                    <a:pt x="29289" y="72246"/>
                    <a:pt x="83962" y="29289"/>
                    <a:pt x="142539" y="29289"/>
                  </a:cubicBezTo>
                  <a:cubicBezTo>
                    <a:pt x="181591" y="29289"/>
                    <a:pt x="205023" y="44910"/>
                    <a:pt x="224549" y="68341"/>
                  </a:cubicBezTo>
                  <a:lnTo>
                    <a:pt x="224549" y="37099"/>
                  </a:lnTo>
                  <a:lnTo>
                    <a:pt x="294842" y="37099"/>
                  </a:lnTo>
                  <a:lnTo>
                    <a:pt x="294842" y="232359"/>
                  </a:lnTo>
                  <a:cubicBezTo>
                    <a:pt x="294842" y="279221"/>
                    <a:pt x="283126" y="310463"/>
                    <a:pt x="263601" y="329989"/>
                  </a:cubicBezTo>
                  <a:cubicBezTo>
                    <a:pt x="240169" y="353420"/>
                    <a:pt x="205023" y="365135"/>
                    <a:pt x="154255" y="365135"/>
                  </a:cubicBezTo>
                  <a:cubicBezTo>
                    <a:pt x="115203" y="361230"/>
                    <a:pt x="76151" y="353420"/>
                    <a:pt x="44910" y="337799"/>
                  </a:cubicBezTo>
                  <a:close/>
                  <a:moveTo>
                    <a:pt x="224549" y="150350"/>
                  </a:moveTo>
                  <a:lnTo>
                    <a:pt x="224549" y="150350"/>
                  </a:lnTo>
                  <a:cubicBezTo>
                    <a:pt x="224549" y="115203"/>
                    <a:pt x="197212" y="91772"/>
                    <a:pt x="162065" y="91772"/>
                  </a:cubicBezTo>
                  <a:cubicBezTo>
                    <a:pt x="126919" y="91772"/>
                    <a:pt x="99582" y="115203"/>
                    <a:pt x="99582" y="150350"/>
                  </a:cubicBezTo>
                  <a:lnTo>
                    <a:pt x="99582" y="150350"/>
                  </a:lnTo>
                  <a:cubicBezTo>
                    <a:pt x="99582" y="185497"/>
                    <a:pt x="126919" y="208928"/>
                    <a:pt x="162065" y="208928"/>
                  </a:cubicBezTo>
                  <a:cubicBezTo>
                    <a:pt x="201117" y="208928"/>
                    <a:pt x="224549" y="181591"/>
                    <a:pt x="224549" y="150350"/>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9699B46C-8436-4DB4-8FF1-254BCD5399CB}"/>
                </a:ext>
              </a:extLst>
            </p:cNvPr>
            <p:cNvSpPr/>
            <p:nvPr/>
          </p:nvSpPr>
          <p:spPr>
            <a:xfrm>
              <a:off x="8357764" y="1928522"/>
              <a:ext cx="312415" cy="312415"/>
            </a:xfrm>
            <a:custGeom>
              <a:avLst/>
              <a:gdLst>
                <a:gd name="connsiteX0" fmla="*/ 29289 w 312415"/>
                <a:gd name="connsiteY0" fmla="*/ 162065 h 312415"/>
                <a:gd name="connsiteX1" fmla="*/ 29289 w 312415"/>
                <a:gd name="connsiteY1" fmla="*/ 162065 h 312415"/>
                <a:gd name="connsiteX2" fmla="*/ 165971 w 312415"/>
                <a:gd name="connsiteY2" fmla="*/ 29289 h 312415"/>
                <a:gd name="connsiteX3" fmla="*/ 302652 w 312415"/>
                <a:gd name="connsiteY3" fmla="*/ 158160 h 312415"/>
                <a:gd name="connsiteX4" fmla="*/ 302652 w 312415"/>
                <a:gd name="connsiteY4" fmla="*/ 158160 h 312415"/>
                <a:gd name="connsiteX5" fmla="*/ 165971 w 312415"/>
                <a:gd name="connsiteY5" fmla="*/ 287031 h 312415"/>
                <a:gd name="connsiteX6" fmla="*/ 29289 w 312415"/>
                <a:gd name="connsiteY6" fmla="*/ 162065 h 312415"/>
                <a:gd name="connsiteX7" fmla="*/ 228454 w 312415"/>
                <a:gd name="connsiteY7" fmla="*/ 162065 h 312415"/>
                <a:gd name="connsiteX8" fmla="*/ 228454 w 312415"/>
                <a:gd name="connsiteY8" fmla="*/ 162065 h 312415"/>
                <a:gd name="connsiteX9" fmla="*/ 162066 w 312415"/>
                <a:gd name="connsiteY9" fmla="*/ 91772 h 312415"/>
                <a:gd name="connsiteX10" fmla="*/ 95677 w 312415"/>
                <a:gd name="connsiteY10" fmla="*/ 162065 h 312415"/>
                <a:gd name="connsiteX11" fmla="*/ 95677 w 312415"/>
                <a:gd name="connsiteY11" fmla="*/ 162065 h 312415"/>
                <a:gd name="connsiteX12" fmla="*/ 162066 w 312415"/>
                <a:gd name="connsiteY12" fmla="*/ 232359 h 312415"/>
                <a:gd name="connsiteX13" fmla="*/ 228454 w 312415"/>
                <a:gd name="connsiteY13" fmla="*/ 16206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2415" h="312415">
                  <a:moveTo>
                    <a:pt x="29289" y="162065"/>
                  </a:moveTo>
                  <a:lnTo>
                    <a:pt x="29289" y="162065"/>
                  </a:lnTo>
                  <a:cubicBezTo>
                    <a:pt x="29289" y="87867"/>
                    <a:pt x="87867" y="29289"/>
                    <a:pt x="165971" y="29289"/>
                  </a:cubicBezTo>
                  <a:cubicBezTo>
                    <a:pt x="244075" y="29289"/>
                    <a:pt x="302652" y="87867"/>
                    <a:pt x="302652" y="158160"/>
                  </a:cubicBezTo>
                  <a:lnTo>
                    <a:pt x="302652" y="158160"/>
                  </a:lnTo>
                  <a:cubicBezTo>
                    <a:pt x="302652" y="228454"/>
                    <a:pt x="244075" y="287031"/>
                    <a:pt x="165971" y="287031"/>
                  </a:cubicBezTo>
                  <a:cubicBezTo>
                    <a:pt x="83962" y="290937"/>
                    <a:pt x="29289" y="236264"/>
                    <a:pt x="29289" y="162065"/>
                  </a:cubicBezTo>
                  <a:close/>
                  <a:moveTo>
                    <a:pt x="228454" y="162065"/>
                  </a:moveTo>
                  <a:lnTo>
                    <a:pt x="228454" y="162065"/>
                  </a:lnTo>
                  <a:cubicBezTo>
                    <a:pt x="228454" y="123013"/>
                    <a:pt x="201117" y="91772"/>
                    <a:pt x="162066" y="91772"/>
                  </a:cubicBezTo>
                  <a:cubicBezTo>
                    <a:pt x="123014" y="91772"/>
                    <a:pt x="95677" y="123013"/>
                    <a:pt x="95677" y="162065"/>
                  </a:cubicBezTo>
                  <a:lnTo>
                    <a:pt x="95677" y="162065"/>
                  </a:lnTo>
                  <a:cubicBezTo>
                    <a:pt x="95677" y="197212"/>
                    <a:pt x="123014" y="232359"/>
                    <a:pt x="162066" y="232359"/>
                  </a:cubicBezTo>
                  <a:cubicBezTo>
                    <a:pt x="205023" y="232359"/>
                    <a:pt x="228454" y="201117"/>
                    <a:pt x="228454" y="162065"/>
                  </a:cubicBezTo>
                  <a:close/>
                </a:path>
              </a:pathLst>
            </a:custGeom>
            <a:grpFill/>
            <a:ln w="9525" cap="flat">
              <a:noFill/>
              <a:prstDash val="solid"/>
              <a:miter/>
            </a:ln>
          </p:spPr>
          <p:txBody>
            <a:bodyPr rtlCol="0" anchor="ctr"/>
            <a:lstStyle/>
            <a:p>
              <a:endParaRPr lang="en-US" dirty="0"/>
            </a:p>
          </p:txBody>
        </p:sp>
      </p:gr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fld id="{4B73C415-D670-4716-A5EC-CC4D52CA2BAC}" type="slidenum">
              <a:rPr lang="en-US" smtClean="0"/>
              <a:pPr/>
              <a:t>9</a:t>
            </a:fld>
            <a:endParaRPr lang="en-US" dirty="0"/>
          </a:p>
        </p:txBody>
      </p:sp>
      <p:sp>
        <p:nvSpPr>
          <p:cNvPr id="5" name="Picture Placeholder 4">
            <a:extLst>
              <a:ext uri="{FF2B5EF4-FFF2-40B4-BE49-F238E27FC236}">
                <a16:creationId xmlns:a16="http://schemas.microsoft.com/office/drawing/2014/main" id="{80680E46-698E-447E-8A14-39110A5E63F3}"/>
              </a:ext>
            </a:extLst>
          </p:cNvPr>
          <p:cNvSpPr>
            <a:spLocks noGrp="1"/>
          </p:cNvSpPr>
          <p:nvPr>
            <p:ph type="pic" sz="quarter" idx="10"/>
          </p:nvPr>
        </p:nvSpPr>
        <p:spPr/>
      </p:sp>
      <p:pic>
        <p:nvPicPr>
          <p:cNvPr id="3074" name="Picture 2" descr="person holding silver iPhone 6">
            <a:extLst>
              <a:ext uri="{FF2B5EF4-FFF2-40B4-BE49-F238E27FC236}">
                <a16:creationId xmlns:a16="http://schemas.microsoft.com/office/drawing/2014/main" id="{2BB79829-8F8A-49AC-938C-594F94259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381"/>
            <a:ext cx="9525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8E415B-6686-409C-827F-E8ECD557BC81}"/>
              </a:ext>
            </a:extLst>
          </p:cNvPr>
          <p:cNvSpPr txBox="1"/>
          <p:nvPr/>
        </p:nvSpPr>
        <p:spPr>
          <a:xfrm>
            <a:off x="10039739" y="262234"/>
            <a:ext cx="640644" cy="5632311"/>
          </a:xfrm>
          <a:prstGeom prst="rect">
            <a:avLst/>
          </a:prstGeom>
          <a:noFill/>
        </p:spPr>
        <p:txBody>
          <a:bodyPr wrap="square" rtlCol="0">
            <a:spAutoFit/>
          </a:bodyPr>
          <a:lstStyle/>
          <a:p>
            <a:r>
              <a:rPr lang="en-US" sz="3600" dirty="0">
                <a:solidFill>
                  <a:schemeClr val="bg1"/>
                </a:solidFill>
                <a:latin typeface="+mj-lt"/>
              </a:rPr>
              <a:t>BACKGROUND</a:t>
            </a:r>
          </a:p>
        </p:txBody>
      </p:sp>
      <p:sp>
        <p:nvSpPr>
          <p:cNvPr id="31" name="Rectangle 30">
            <a:extLst>
              <a:ext uri="{FF2B5EF4-FFF2-40B4-BE49-F238E27FC236}">
                <a16:creationId xmlns:a16="http://schemas.microsoft.com/office/drawing/2014/main" id="{9503F0A3-3FB6-422B-BC5D-8EDDCF32C855}"/>
              </a:ext>
              <a:ext uri="{C183D7F6-B498-43B3-948B-1728B52AA6E4}">
                <adec:decorative xmlns:adec="http://schemas.microsoft.com/office/drawing/2017/decorative" val="1"/>
              </a:ext>
            </a:extLst>
          </p:cNvPr>
          <p:cNvSpPr/>
          <p:nvPr/>
        </p:nvSpPr>
        <p:spPr>
          <a:xfrm>
            <a:off x="-17221" y="-13874"/>
            <a:ext cx="9542221" cy="6358855"/>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6894437"/>
      </p:ext>
    </p:extLst>
  </p:cSld>
  <p:clrMapOvr>
    <a:masterClrMapping/>
  </p:clrMapOvr>
</p:sld>
</file>

<file path=ppt/theme/theme1.xml><?xml version="1.0" encoding="utf-8"?>
<a:theme xmlns:a="http://schemas.openxmlformats.org/drawingml/2006/main" name="Office Theme">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file>

<file path=customXml/item3.xml><?xml version="1.0" encoding="utf-8"?>
<ct:contentTypeSchema xmlns:ct="http://schemas.microsoft.com/office/2006/metadata/contentType" xmlns:ma="http://schemas.microsoft.com/office/2006/metadata/properties/metaAttributes" ct:_="" ma:_="" ma:contentTypeName="Document" ma:contentTypeID="0x010100286FBA32AB9D984DADF71B7B36E9DB1A" ma:contentTypeVersion="10" ma:contentTypeDescription="Create a new document." ma:contentTypeScope="" ma:versionID="052878605a9af69dba70a4ef44db5a09">
  <xsd:schema xmlns:xsd="http://www.w3.org/2001/XMLSchema" xmlns:xs="http://www.w3.org/2001/XMLSchema" xmlns:p="http://schemas.microsoft.com/office/2006/metadata/properties" xmlns:ns2="75f0e784-08f0-4c89-99a4-399c53325f6d" xmlns:ns3="d22b8e9f-dde1-490a-b1df-78520386f300" targetNamespace="http://schemas.microsoft.com/office/2006/metadata/properties" ma:root="true" ma:fieldsID="a088325ce332d79b668290a6cb1bb652" ns2:_="" ns3:_="">
    <xsd:import namespace="75f0e784-08f0-4c89-99a4-399c53325f6d"/>
    <xsd:import namespace="d22b8e9f-dde1-490a-b1df-78520386f3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f0e784-08f0-4c89-99a4-399c53325f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2b8e9f-dde1-490a-b1df-78520386f30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0BFDF-D948-4F4A-854E-477525F5779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184BFBB-DC0E-4216-9592-8A1DA50853E4}"/>
</file>

<file path=customXml/itemProps3.xml><?xml version="1.0" encoding="utf-8"?>
<ds:datastoreItem xmlns:ds="http://schemas.openxmlformats.org/officeDocument/2006/customXml" ds:itemID="{38D1E0C1-D792-4B62-93CB-686074AC19B1}"/>
</file>

<file path=docProps/app.xml><?xml version="1.0" encoding="utf-8"?>
<Properties xmlns="http://schemas.openxmlformats.org/officeDocument/2006/extended-properties" xmlns:vt="http://schemas.openxmlformats.org/officeDocument/2006/docPropsVTypes">
  <TotalTime>1431</TotalTime>
  <Words>1371</Words>
  <Application>Microsoft Office PowerPoint</Application>
  <PresentationFormat>Widescreen</PresentationFormat>
  <Paragraphs>218</Paragraphs>
  <Slides>67</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Arial</vt:lpstr>
      <vt:lpstr>Arial Black</vt:lpstr>
      <vt:lpstr>Arial Nova</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our objective?</vt:lpstr>
      <vt:lpstr>Section Divider</vt:lpstr>
      <vt:lpstr>PowerPoint Presentation</vt:lpstr>
      <vt:lpstr>PowerPoint Presentation</vt:lpstr>
      <vt:lpstr>PowerPoint Presentation</vt:lpstr>
      <vt:lpstr>PowerPoint Presentation</vt:lpstr>
      <vt:lpstr>PowerPoint Presentation</vt:lpstr>
      <vt:lpstr>Analytical Supplier Dashboard </vt:lpstr>
      <vt:lpstr>Supplier Portal Dashboard</vt:lpstr>
      <vt:lpstr>eSettlements Portal for Payment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Highlights: Ohio|Buys |Buys</vt:lpstr>
      <vt:lpstr> </vt:lpstr>
      <vt:lpstr>PowerPoint Presentation</vt:lpstr>
      <vt:lpstr>PowerPoint Presentation</vt:lpstr>
      <vt:lpstr>PowerPoint Presentation</vt:lpstr>
      <vt:lpstr>PowerPoint Presentation</vt:lpstr>
      <vt:lpstr>PowerPoint Presentation</vt:lpstr>
      <vt:lpstr>PowerPoint Presentation</vt:lpstr>
      <vt:lpstr>eSettlements  Functional dependency on other systems</vt:lpstr>
      <vt:lpstr>eSettlements  sustainability highly contingent on file upload and system integration</vt:lpstr>
      <vt:lpstr>PowerPoint Presentation</vt:lpstr>
      <vt:lpstr>PowerPoint Presentation</vt:lpstr>
      <vt:lpstr>PowerPoint Presentation</vt:lpstr>
      <vt:lpstr>eSettlements </vt:lpstr>
      <vt:lpstr> Ohio|Buys </vt:lpstr>
      <vt:lpstr>WHAT BENEFITS DOES THE STATE HOPE TO GAIN USING EACH PLATFORM?</vt:lpstr>
      <vt:lpstr>eSettlements    One-Stop shop for Accounts Payable   Maintain Sound Financial Controls  Allow for Fast &amp; Efficient Supplier Pay-terms  </vt:lpstr>
      <vt:lpstr>PowerPoint Presentation</vt:lpstr>
      <vt:lpstr>WHAT SIGNIFICANCE DOES THE ONBOARDING PROCEDURE HAVE IN THE OVERALL PLATFORM PROCESS? </vt:lpstr>
      <vt:lpstr>     Suppliers Adoption State Agencies Utilization Buy-In Crucial for Success &amp; Full Functionality</vt:lpstr>
      <vt:lpstr>Ohio|Buys  flexible   onboard at a pace that makes sense for them  supplier enablement continues to be an area of emphasis </vt:lpstr>
      <vt:lpstr>PowerPoint Presentation</vt:lpstr>
      <vt:lpstr>PowerPoint Presentation</vt:lpstr>
      <vt:lpstr>PowerPoint Presentation</vt:lpstr>
      <vt:lpstr>How does each platform capture data to inform agencies of waste, compliance or spending or does it have this capability? </vt:lpstr>
      <vt:lpstr>eSettlements  Compliance &amp; Reports  OAKS FIN still captures all data &amp; generates reports  </vt:lpstr>
      <vt:lpstr>Ohio|Buys   Bidding and purchasing can be monitored within the program.   Since Ohio|Buys is still being built upon, there are new reports that will be incorporated as a capability to ensure compliance, since one point of Ohio|Buys is to collect data on purchasing. </vt:lpstr>
      <vt:lpstr>PowerPoint Presentation</vt:lpstr>
      <vt:lpstr>PowerPoint Presentation</vt:lpstr>
      <vt:lpstr>What did we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Kimberly</dc:creator>
  <cp:lastModifiedBy>Ewing, Alice</cp:lastModifiedBy>
  <cp:revision>22</cp:revision>
  <dcterms:created xsi:type="dcterms:W3CDTF">2020-11-18T00:10:11Z</dcterms:created>
  <dcterms:modified xsi:type="dcterms:W3CDTF">2020-11-20T14:55:02Z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0x010100286FBA32AB9D984DADF71B7B36E9DB1A</vt:lpwstr>
  </property>
</Properties>
</file>