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8" r:id="rId1"/>
  </p:sldMasterIdLst>
  <p:notesMasterIdLst>
    <p:notesMasterId r:id="rId54"/>
  </p:notesMasterIdLst>
  <p:handoutMasterIdLst>
    <p:handoutMasterId r:id="rId55"/>
  </p:handoutMasterIdLst>
  <p:sldIdLst>
    <p:sldId id="606" r:id="rId2"/>
    <p:sldId id="608" r:id="rId3"/>
    <p:sldId id="609" r:id="rId4"/>
    <p:sldId id="647" r:id="rId5"/>
    <p:sldId id="646" r:id="rId6"/>
    <p:sldId id="619" r:id="rId7"/>
    <p:sldId id="648" r:id="rId8"/>
    <p:sldId id="582" r:id="rId9"/>
    <p:sldId id="717" r:id="rId10"/>
    <p:sldId id="706" r:id="rId11"/>
    <p:sldId id="576" r:id="rId12"/>
    <p:sldId id="577" r:id="rId13"/>
    <p:sldId id="578" r:id="rId14"/>
    <p:sldId id="579" r:id="rId15"/>
    <p:sldId id="580" r:id="rId16"/>
    <p:sldId id="581" r:id="rId17"/>
    <p:sldId id="621" r:id="rId18"/>
    <p:sldId id="622" r:id="rId19"/>
    <p:sldId id="694" r:id="rId20"/>
    <p:sldId id="625" r:id="rId21"/>
    <p:sldId id="644" r:id="rId22"/>
    <p:sldId id="693" r:id="rId23"/>
    <p:sldId id="707" r:id="rId24"/>
    <p:sldId id="652" r:id="rId25"/>
    <p:sldId id="653" r:id="rId26"/>
    <p:sldId id="654" r:id="rId27"/>
    <p:sldId id="657" r:id="rId28"/>
    <p:sldId id="658" r:id="rId29"/>
    <p:sldId id="640" r:id="rId30"/>
    <p:sldId id="662" r:id="rId31"/>
    <p:sldId id="642" r:id="rId32"/>
    <p:sldId id="633" r:id="rId33"/>
    <p:sldId id="659" r:id="rId34"/>
    <p:sldId id="715" r:id="rId35"/>
    <p:sldId id="716" r:id="rId36"/>
    <p:sldId id="708" r:id="rId37"/>
    <p:sldId id="728" r:id="rId38"/>
    <p:sldId id="730" r:id="rId39"/>
    <p:sldId id="729" r:id="rId40"/>
    <p:sldId id="695" r:id="rId41"/>
    <p:sldId id="696" r:id="rId42"/>
    <p:sldId id="697" r:id="rId43"/>
    <p:sldId id="702" r:id="rId44"/>
    <p:sldId id="703" r:id="rId45"/>
    <p:sldId id="704" r:id="rId46"/>
    <p:sldId id="699" r:id="rId47"/>
    <p:sldId id="700" r:id="rId48"/>
    <p:sldId id="701" r:id="rId49"/>
    <p:sldId id="705" r:id="rId50"/>
    <p:sldId id="718" r:id="rId51"/>
    <p:sldId id="719" r:id="rId52"/>
    <p:sldId id="689" r:id="rId5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FFFFCC"/>
    <a:srgbClr val="003366"/>
    <a:srgbClr val="000000"/>
    <a:srgbClr val="FFFFFF"/>
    <a:srgbClr val="CC9900"/>
    <a:srgbClr val="C2E8A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35" autoAdjust="0"/>
  </p:normalViewPr>
  <p:slideViewPr>
    <p:cSldViewPr snapToGrid="0">
      <p:cViewPr varScale="1">
        <p:scale>
          <a:sx n="106" d="100"/>
          <a:sy n="106" d="100"/>
        </p:scale>
        <p:origin x="14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49" d="100"/>
          <a:sy n="49" d="100"/>
        </p:scale>
        <p:origin x="-187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260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idx="2"/>
          </p:nvPr>
        </p:nvSpPr>
        <p:spPr bwMode="auto">
          <a:xfrm>
            <a:off x="1193800" y="704850"/>
            <a:ext cx="4635500" cy="34766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35038" y="4422775"/>
            <a:ext cx="5153025" cy="4189413"/>
          </a:xfrm>
          <a:prstGeom prst="rect">
            <a:avLst/>
          </a:prstGeom>
          <a:noFill/>
          <a:ln w="12700">
            <a:noFill/>
            <a:miter lim="800000"/>
            <a:headEnd/>
            <a:tailEnd/>
          </a:ln>
          <a:effectLst/>
        </p:spPr>
        <p:txBody>
          <a:bodyPr vert="horz" wrap="square" lIns="92584" tIns="45480" rIns="92584" bIns="454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22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Rot="1" noChangeAspect="1" noChangeArrowheads="1" noTextEdit="1"/>
          </p:cNvSpPr>
          <p:nvPr>
            <p:ph type="sldImg"/>
          </p:nvPr>
        </p:nvSpPr>
        <p:spPr>
          <a:xfrm>
            <a:off x="1184275" y="696913"/>
            <a:ext cx="4654550" cy="3490912"/>
          </a:xfrm>
          <a:solidFill>
            <a:srgbClr val="FFFFFF"/>
          </a:solidFill>
          <a:ln/>
        </p:spPr>
      </p:sp>
      <p:sp>
        <p:nvSpPr>
          <p:cNvPr id="60419" name="Rectangle 1027"/>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solidFill>
            <a:srgbClr val="FFFFFF"/>
          </a:solidFill>
          <a:ln/>
        </p:spPr>
      </p:sp>
      <p:sp>
        <p:nvSpPr>
          <p:cNvPr id="69635"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7168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solidFill>
            <a:srgbClr val="FFFFFF"/>
          </a:solidFill>
          <a:ln/>
        </p:spPr>
      </p:sp>
      <p:sp>
        <p:nvSpPr>
          <p:cNvPr id="74755"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Gregg took out “and most other non-bond funds” from the 1</a:t>
            </a:r>
            <a:r>
              <a:rPr lang="en-US" baseline="30000"/>
              <a:t>st</a:t>
            </a:r>
            <a:r>
              <a:rPr lang="en-US"/>
              <a:t> bullet.  Not sure why.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These are actual field lengths in Core-CT, not the PeopleSoft maximum field lengths.</a:t>
            </a:r>
          </a:p>
          <a:p>
            <a:endParaRPr lang="en-US"/>
          </a:p>
          <a:p>
            <a:pPr>
              <a:spcBef>
                <a:spcPct val="50000"/>
              </a:spcBef>
              <a:buClr>
                <a:schemeClr val="tx1"/>
              </a:buClr>
            </a:pPr>
            <a:r>
              <a:rPr lang="en-US"/>
              <a:t>Project/Grant is now a required Chartfield.  It is being used to enable many new Core-CT Budget Structures.  Project/Grant is a required CF.  Every agency has a “Non-Project” default value to use when an actual project is not being coded.</a:t>
            </a:r>
          </a:p>
          <a:p>
            <a:endParaRPr lang="en-US"/>
          </a:p>
          <a:p>
            <a:r>
              <a:rPr lang="en-US"/>
              <a:t>Budget Reference is also a required CF.</a:t>
            </a:r>
          </a:p>
          <a:p>
            <a:endParaRPr lang="en-US"/>
          </a:p>
          <a:p>
            <a:r>
              <a:rPr lang="en-US"/>
              <a:t>At this point, there shouldn’t be any more questions about what a CF is and how it’s to be used.  Agencies should be finalizing their COA’s to make sure that the things that you want to Budget, Expend, and Report are captured properly.</a:t>
            </a:r>
          </a:p>
          <a:p>
            <a:endParaRPr lang="en-US"/>
          </a:p>
          <a:p>
            <a:r>
              <a:rPr lang="en-US"/>
              <a:t>Realignment of COA?  Hopefully, not trading in the old COA for a new one.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solidFill>
            <a:srgbClr val="FFFFFF"/>
          </a:solidFill>
          <a:ln/>
        </p:spPr>
      </p:sp>
      <p:sp>
        <p:nvSpPr>
          <p:cNvPr id="90115"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Gregg took out “and most other non-bond funds” from the 1</a:t>
            </a:r>
            <a:r>
              <a:rPr lang="en-US" baseline="30000"/>
              <a:t>st</a:t>
            </a:r>
            <a:r>
              <a:rPr lang="en-US"/>
              <a:t> bullet.  Not sure why.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Budget Checking of Requisitions…..Requisition Budget Approver?  After Chartfield Approval?</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Discuss Budget Key fields:  the Fund Control Chart Field defines the Budget Key fields – fund/deptID/class(SID); these must be non-null and unique combinations</a:t>
            </a:r>
          </a:p>
          <a:p>
            <a:r>
              <a:rPr lang="en-US"/>
              <a:t>Discuss Budget Key fields:  the Fund Control Chart Field defines the Budget Key fields – fund/deptID/class(SID); these must be non-null and unique combinations</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84275" y="696913"/>
            <a:ext cx="4654550" cy="3490912"/>
          </a:xfrm>
          <a:ln/>
        </p:spPr>
      </p:sp>
      <p:sp>
        <p:nvSpPr>
          <p:cNvPr id="921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solidFill>
            <a:srgbClr val="FFFFFF"/>
          </a:solidFill>
          <a:ln/>
        </p:spPr>
      </p:sp>
      <p:sp>
        <p:nvSpPr>
          <p:cNvPr id="64515"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No control budgets at the detailed account level.</a:t>
            </a:r>
          </a:p>
          <a:p>
            <a:endParaRPr lang="en-US"/>
          </a:p>
          <a:p>
            <a:r>
              <a:rPr lang="en-US"/>
              <a:t>No exception warning or message on Track Budget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ln>
        </p:spPr>
        <p:txBody>
          <a:bodyPr lIns="92434" tIns="46217" rIns="92434" bIns="46217"/>
          <a:lstStyle/>
          <a:p>
            <a:r>
              <a:rPr lang="en-US"/>
              <a:t>Gregg took out “and most other non-bond funds” from the 1</a:t>
            </a:r>
            <a:r>
              <a:rPr lang="en-US" baseline="30000"/>
              <a:t>st</a:t>
            </a:r>
            <a:r>
              <a:rPr lang="en-US"/>
              <a:t> bullet.  Not sure why.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9"/>
          <p:cNvSpPr>
            <a:spLocks noGrp="1"/>
          </p:cNvSpPr>
          <p:nvPr>
            <p:ph type="dt" sz="half" idx="10"/>
          </p:nvPr>
        </p:nvSpPr>
        <p:spPr/>
        <p:txBody>
          <a:bodyPr/>
          <a:lstStyle>
            <a:lvl1pPr>
              <a:defRPr/>
            </a:lvl1pPr>
          </a:lstStyle>
          <a:p>
            <a:pPr>
              <a:defRPr/>
            </a:pPr>
            <a:fld id="{0F99FA5C-192D-4A1B-B31C-47FFBCAA2135}" type="datetimeFigureOut">
              <a:rPr lang="en-US"/>
              <a:pPr>
                <a:defRPr/>
              </a:pPr>
              <a:t>3/9/2021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790546-889B-44AD-B086-2E78932D8A75}" type="slidenum">
              <a:rPr lang="en-US"/>
              <a:pPr>
                <a:defRPr/>
              </a:pPr>
              <a:t>‹#›</a:t>
            </a:fld>
            <a:endParaRPr lang="en-US"/>
          </a:p>
        </p:txBody>
      </p:sp>
    </p:spTree>
    <p:extLst>
      <p:ext uri="{BB962C8B-B14F-4D97-AF65-F5344CB8AC3E}">
        <p14:creationId xmlns:p14="http://schemas.microsoft.com/office/powerpoint/2010/main" val="180657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07BB659-BB51-44C4-A6E2-6392A69803C7}" type="datetimeFigureOut">
              <a:rPr lang="en-US"/>
              <a:pPr>
                <a:defRPr/>
              </a:pPr>
              <a:t>3/9/2021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86C24E-8201-4F96-871F-73A1E80DCB95}" type="slidenum">
              <a:rPr lang="en-US"/>
              <a:pPr>
                <a:defRPr/>
              </a:pPr>
              <a:t>‹#›</a:t>
            </a:fld>
            <a:endParaRPr lang="en-US"/>
          </a:p>
        </p:txBody>
      </p:sp>
    </p:spTree>
    <p:extLst>
      <p:ext uri="{BB962C8B-B14F-4D97-AF65-F5344CB8AC3E}">
        <p14:creationId xmlns:p14="http://schemas.microsoft.com/office/powerpoint/2010/main" val="123239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762EA3BF-0EFB-466D-B426-ECD0FED50D41}" type="datetimeFigureOut">
              <a:rPr lang="en-US"/>
              <a:pPr>
                <a:defRPr/>
              </a:pPr>
              <a:t>3/9/2021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CD1255-DE2B-4101-AEC8-80CD714965A9}" type="slidenum">
              <a:rPr lang="en-US"/>
              <a:pPr>
                <a:defRPr/>
              </a:pPr>
              <a:t>‹#›</a:t>
            </a:fld>
            <a:endParaRPr lang="en-US"/>
          </a:p>
        </p:txBody>
      </p:sp>
    </p:spTree>
    <p:extLst>
      <p:ext uri="{BB962C8B-B14F-4D97-AF65-F5344CB8AC3E}">
        <p14:creationId xmlns:p14="http://schemas.microsoft.com/office/powerpoint/2010/main" val="2076330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6868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6553200" y="6245225"/>
            <a:ext cx="2133600" cy="476250"/>
          </a:xfrm>
        </p:spPr>
        <p:txBody>
          <a:bodyPr/>
          <a:lstStyle>
            <a:lvl1pPr>
              <a:defRPr/>
            </a:lvl1pPr>
          </a:lstStyle>
          <a:p>
            <a:pPr>
              <a:defRPr/>
            </a:pPr>
            <a:fld id="{EBEFF639-3FDA-4967-AD5B-939951B0E108}" type="slidenum">
              <a:rPr lang="en-US"/>
              <a:pPr>
                <a:defRPr/>
              </a:pPr>
              <a:t>‹#›</a:t>
            </a:fld>
            <a:endParaRPr lang="en-US"/>
          </a:p>
        </p:txBody>
      </p:sp>
    </p:spTree>
    <p:extLst>
      <p:ext uri="{BB962C8B-B14F-4D97-AF65-F5344CB8AC3E}">
        <p14:creationId xmlns:p14="http://schemas.microsoft.com/office/powerpoint/2010/main" val="87443010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819400" y="228600"/>
            <a:ext cx="6324600" cy="9144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6553200" y="6245225"/>
            <a:ext cx="2133600" cy="476250"/>
          </a:xfrm>
        </p:spPr>
        <p:txBody>
          <a:bodyPr/>
          <a:lstStyle>
            <a:lvl1pPr>
              <a:defRPr/>
            </a:lvl1pPr>
          </a:lstStyle>
          <a:p>
            <a:pPr>
              <a:defRPr/>
            </a:pPr>
            <a:fld id="{43CE075A-26B8-4FA5-A5FE-08481C55337D}" type="slidenum">
              <a:rPr lang="en-US"/>
              <a:pPr>
                <a:defRPr/>
              </a:pPr>
              <a:t>‹#›</a:t>
            </a:fld>
            <a:endParaRPr lang="en-US"/>
          </a:p>
        </p:txBody>
      </p:sp>
    </p:spTree>
    <p:extLst>
      <p:ext uri="{BB962C8B-B14F-4D97-AF65-F5344CB8AC3E}">
        <p14:creationId xmlns:p14="http://schemas.microsoft.com/office/powerpoint/2010/main" val="97169044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060776D-4707-477E-B10D-5E1967470C58}" type="datetimeFigureOut">
              <a:rPr lang="en-US"/>
              <a:pPr>
                <a:defRPr/>
              </a:pPr>
              <a:t>3/9/2021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857E468-2CC3-4443-9B65-53D663CA281C}" type="slidenum">
              <a:rPr lang="en-US"/>
              <a:pPr>
                <a:defRPr/>
              </a:pPr>
              <a:t>‹#›</a:t>
            </a:fld>
            <a:endParaRPr lang="en-US"/>
          </a:p>
        </p:txBody>
      </p:sp>
    </p:spTree>
    <p:extLst>
      <p:ext uri="{BB962C8B-B14F-4D97-AF65-F5344CB8AC3E}">
        <p14:creationId xmlns:p14="http://schemas.microsoft.com/office/powerpoint/2010/main" val="106967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9"/>
          <p:cNvSpPr>
            <a:spLocks noGrp="1"/>
          </p:cNvSpPr>
          <p:nvPr>
            <p:ph type="dt" sz="half" idx="10"/>
          </p:nvPr>
        </p:nvSpPr>
        <p:spPr/>
        <p:txBody>
          <a:bodyPr/>
          <a:lstStyle>
            <a:lvl1pPr>
              <a:defRPr/>
            </a:lvl1pPr>
          </a:lstStyle>
          <a:p>
            <a:pPr>
              <a:defRPr/>
            </a:pPr>
            <a:fld id="{4B42F42E-E257-42A0-B2F4-56EF9D6F0737}" type="datetimeFigureOut">
              <a:rPr lang="en-US"/>
              <a:pPr>
                <a:defRPr/>
              </a:pPr>
              <a:t>3/9/2021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2D5A7E-33B0-4F0A-B859-553B01626890}" type="slidenum">
              <a:rPr lang="en-US"/>
              <a:pPr>
                <a:defRPr/>
              </a:pPr>
              <a:t>‹#›</a:t>
            </a:fld>
            <a:endParaRPr lang="en-US"/>
          </a:p>
        </p:txBody>
      </p:sp>
    </p:spTree>
    <p:extLst>
      <p:ext uri="{BB962C8B-B14F-4D97-AF65-F5344CB8AC3E}">
        <p14:creationId xmlns:p14="http://schemas.microsoft.com/office/powerpoint/2010/main" val="78133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E78D9C07-A42D-4723-9393-F5AB0606B2AF}" type="datetimeFigureOut">
              <a:rPr lang="en-US"/>
              <a:pPr>
                <a:defRPr/>
              </a:pPr>
              <a:t>3/9/2021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F581C85-6870-4C60-9F4C-ECC7554BD2E0}" type="slidenum">
              <a:rPr lang="en-US"/>
              <a:pPr>
                <a:defRPr/>
              </a:pPr>
              <a:t>‹#›</a:t>
            </a:fld>
            <a:endParaRPr lang="en-US"/>
          </a:p>
        </p:txBody>
      </p:sp>
    </p:spTree>
    <p:extLst>
      <p:ext uri="{BB962C8B-B14F-4D97-AF65-F5344CB8AC3E}">
        <p14:creationId xmlns:p14="http://schemas.microsoft.com/office/powerpoint/2010/main" val="272253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0944CC31-C280-4129-9163-513F37DE2F54}" type="datetimeFigureOut">
              <a:rPr lang="en-US"/>
              <a:pPr>
                <a:defRPr/>
              </a:pPr>
              <a:t>3/9/2021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9BC18A6-D31A-4E93-8728-0A6AE6292936}" type="slidenum">
              <a:rPr lang="en-US"/>
              <a:pPr>
                <a:defRPr/>
              </a:pPr>
              <a:t>‹#›</a:t>
            </a:fld>
            <a:endParaRPr lang="en-US"/>
          </a:p>
        </p:txBody>
      </p:sp>
    </p:spTree>
    <p:extLst>
      <p:ext uri="{BB962C8B-B14F-4D97-AF65-F5344CB8AC3E}">
        <p14:creationId xmlns:p14="http://schemas.microsoft.com/office/powerpoint/2010/main" val="322114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DE729572-D7D6-41F9-8FB2-F2EE4F056503}" type="datetimeFigureOut">
              <a:rPr lang="en-US"/>
              <a:pPr>
                <a:defRPr/>
              </a:pPr>
              <a:t>3/9/2021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6795252-7C22-48CC-8868-E806896D8787}" type="slidenum">
              <a:rPr lang="en-US"/>
              <a:pPr>
                <a:defRPr/>
              </a:pPr>
              <a:t>‹#›</a:t>
            </a:fld>
            <a:endParaRPr lang="en-US"/>
          </a:p>
        </p:txBody>
      </p:sp>
    </p:spTree>
    <p:extLst>
      <p:ext uri="{BB962C8B-B14F-4D97-AF65-F5344CB8AC3E}">
        <p14:creationId xmlns:p14="http://schemas.microsoft.com/office/powerpoint/2010/main" val="172151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30AB5E0-9777-43D3-BEBA-98D04F041AC9}" type="datetimeFigureOut">
              <a:rPr lang="en-US"/>
              <a:pPr>
                <a:defRPr/>
              </a:pPr>
              <a:t>3/9/2021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C477FB8-F322-4D7D-B734-1B609D0E2DA2}" type="slidenum">
              <a:rPr lang="en-US"/>
              <a:pPr>
                <a:defRPr/>
              </a:pPr>
              <a:t>‹#›</a:t>
            </a:fld>
            <a:endParaRPr lang="en-US"/>
          </a:p>
        </p:txBody>
      </p:sp>
    </p:spTree>
    <p:extLst>
      <p:ext uri="{BB962C8B-B14F-4D97-AF65-F5344CB8AC3E}">
        <p14:creationId xmlns:p14="http://schemas.microsoft.com/office/powerpoint/2010/main" val="195780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332F419-3EC6-46E5-96BB-7D7E758793C3}" type="datetimeFigureOut">
              <a:rPr lang="en-US"/>
              <a:pPr>
                <a:defRPr/>
              </a:pPr>
              <a:t>3/9/2021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5A8666A-67DB-41FD-9ECF-BA314768025B}" type="slidenum">
              <a:rPr lang="en-US"/>
              <a:pPr>
                <a:defRPr/>
              </a:pPr>
              <a:t>‹#›</a:t>
            </a:fld>
            <a:endParaRPr lang="en-US"/>
          </a:p>
        </p:txBody>
      </p:sp>
    </p:spTree>
    <p:extLst>
      <p:ext uri="{BB962C8B-B14F-4D97-AF65-F5344CB8AC3E}">
        <p14:creationId xmlns:p14="http://schemas.microsoft.com/office/powerpoint/2010/main" val="313857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6370C52-EAD9-40BA-9079-B379CC9AE637}" type="datetimeFigureOut">
              <a:rPr lang="en-US"/>
              <a:pPr>
                <a:defRPr/>
              </a:pPr>
              <a:t>3/9/2021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D96AD7B-D336-4AC1-88D5-088D7ED5200B}" type="slidenum">
              <a:rPr lang="en-US"/>
              <a:pPr>
                <a:defRPr/>
              </a:pPr>
              <a:t>‹#›</a:t>
            </a:fld>
            <a:endParaRPr lang="en-US"/>
          </a:p>
        </p:txBody>
      </p:sp>
    </p:spTree>
    <p:extLst>
      <p:ext uri="{BB962C8B-B14F-4D97-AF65-F5344CB8AC3E}">
        <p14:creationId xmlns:p14="http://schemas.microsoft.com/office/powerpoint/2010/main" val="32419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84">
              <a:srgbClr val="7B85B3"/>
            </a:gs>
            <a:gs pos="0">
              <a:schemeClr val="accent4">
                <a:lumMod val="60000"/>
                <a:lumOff val="40000"/>
              </a:schemeClr>
            </a:gs>
            <a:gs pos="14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43FF2A1-A2AF-48C5-879F-EB076423CAAA}" type="datetimeFigureOut">
              <a:rPr lang="en-US"/>
              <a:pPr>
                <a:defRPr/>
              </a:pPr>
              <a:t>3/9/2021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A8AA9BB-6F17-4F5E-B913-7974AE36B6A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obm.ohio.gov/MiscPages/Forms/default.aspx"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obm.ohio.gov/wps/portal/gov/obm/areas-of-interest/agency-overview/resources/forms" TargetMode="Externa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hyperlink" Target="http://www.oaks.ohio.gov/oaks"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hyperlink" Target="mailto:OBM.Chartfield@obm.ohio.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3426" name="Rectangle 2"/>
          <p:cNvSpPr>
            <a:spLocks noGrp="1" noChangeArrowheads="1"/>
          </p:cNvSpPr>
          <p:nvPr>
            <p:ph type="ctrTitle"/>
          </p:nvPr>
        </p:nvSpPr>
        <p:spPr>
          <a:xfrm>
            <a:off x="698500" y="1993900"/>
            <a:ext cx="7772400" cy="1470025"/>
          </a:xfrm>
          <a:ln>
            <a:miter lim="800000"/>
            <a:headEnd/>
            <a:tailEnd/>
          </a:ln>
        </p:spPr>
        <p:txBody>
          <a:bodyPr>
            <a:normAutofit fontScale="90000"/>
          </a:bodyPr>
          <a:lstStyle/>
          <a:p>
            <a:pPr eaLnBrk="1" fontAlgn="auto" hangingPunct="1">
              <a:spcAft>
                <a:spcPts val="0"/>
              </a:spcAft>
              <a:defRPr/>
            </a:pPr>
            <a:br>
              <a:rPr lang="en-US" sz="5400" dirty="0">
                <a:solidFill>
                  <a:srgbClr val="FFFFCC"/>
                </a:solidFill>
              </a:rPr>
            </a:br>
            <a:r>
              <a:rPr lang="en-US" sz="5400" dirty="0">
                <a:solidFill>
                  <a:srgbClr val="FFFFCC"/>
                </a:solidFill>
                <a:latin typeface="Arial" pitchFamily="34" charset="0"/>
                <a:cs typeface="Arial" pitchFamily="34" charset="0"/>
              </a:rPr>
              <a:t>Overview of </a:t>
            </a:r>
            <a:br>
              <a:rPr lang="en-US" sz="5400" dirty="0">
                <a:solidFill>
                  <a:srgbClr val="FFFFCC"/>
                </a:solidFill>
                <a:latin typeface="Arial" pitchFamily="34" charset="0"/>
                <a:cs typeface="Arial" pitchFamily="34" charset="0"/>
              </a:rPr>
            </a:br>
            <a:r>
              <a:rPr lang="en-US" sz="5400" dirty="0">
                <a:solidFill>
                  <a:srgbClr val="FFFFCC"/>
                </a:solidFill>
                <a:latin typeface="Arial" pitchFamily="34" charset="0"/>
                <a:cs typeface="Arial" pitchFamily="34" charset="0"/>
              </a:rPr>
              <a:t> FIN Budget Structure </a:t>
            </a:r>
            <a:br>
              <a:rPr lang="en-US" sz="5400" dirty="0">
                <a:solidFill>
                  <a:srgbClr val="FFFFCC"/>
                </a:solidFill>
                <a:latin typeface="Arial" pitchFamily="34" charset="0"/>
                <a:cs typeface="Arial" pitchFamily="34" charset="0"/>
              </a:rPr>
            </a:br>
            <a:r>
              <a:rPr lang="en-US" sz="5400" dirty="0">
                <a:solidFill>
                  <a:srgbClr val="FFFFCC"/>
                </a:solidFill>
                <a:latin typeface="Arial" pitchFamily="34" charset="0"/>
                <a:cs typeface="Arial" pitchFamily="34" charset="0"/>
              </a:rPr>
              <a:t>for FY 2021</a:t>
            </a:r>
            <a:br>
              <a:rPr lang="en-US" sz="5400" dirty="0">
                <a:solidFill>
                  <a:srgbClr val="FFFFCC"/>
                </a:solidFill>
                <a:latin typeface="Arial" pitchFamily="34" charset="0"/>
                <a:cs typeface="Arial" pitchFamily="34" charset="0"/>
              </a:rPr>
            </a:br>
            <a:endParaRPr lang="en-US" sz="5400" dirty="0">
              <a:solidFill>
                <a:srgbClr val="FFFFCC"/>
              </a:solidFill>
              <a:latin typeface="Arial" pitchFamily="34" charset="0"/>
              <a:cs typeface="Arial" pitchFamily="34" charset="0"/>
            </a:endParaRPr>
          </a:p>
        </p:txBody>
      </p:sp>
      <p:sp>
        <p:nvSpPr>
          <p:cNvPr id="15363" name="Rectangle 3"/>
          <p:cNvSpPr>
            <a:spLocks noGrp="1" noChangeArrowheads="1"/>
          </p:cNvSpPr>
          <p:nvPr>
            <p:ph type="subTitle" idx="1"/>
          </p:nvPr>
        </p:nvSpPr>
        <p:spPr>
          <a:xfrm>
            <a:off x="0" y="4598988"/>
            <a:ext cx="9017000" cy="1752600"/>
          </a:xfrm>
        </p:spPr>
        <p:txBody>
          <a:bodyPr/>
          <a:lstStyle/>
          <a:p>
            <a:pPr marR="0" eaLnBrk="1" hangingPunct="1">
              <a:lnSpc>
                <a:spcPct val="80000"/>
              </a:lnSpc>
            </a:pPr>
            <a:endParaRPr lang="en-US" dirty="0">
              <a:solidFill>
                <a:srgbClr val="FFFFCC"/>
              </a:solidFill>
            </a:endParaRPr>
          </a:p>
          <a:p>
            <a:pPr marR="0" eaLnBrk="1" hangingPunct="1">
              <a:lnSpc>
                <a:spcPct val="80000"/>
              </a:lnSpc>
            </a:pPr>
            <a:r>
              <a:rPr lang="en-US" dirty="0">
                <a:solidFill>
                  <a:srgbClr val="FFFFCC"/>
                </a:solidFill>
                <a:latin typeface="Arial" pitchFamily="34" charset="0"/>
                <a:cs typeface="Arial" pitchFamily="34" charset="0"/>
              </a:rPr>
              <a:t>OBM </a:t>
            </a:r>
          </a:p>
          <a:p>
            <a:pPr marR="0" eaLnBrk="1" hangingPunct="1">
              <a:lnSpc>
                <a:spcPct val="80000"/>
              </a:lnSpc>
            </a:pPr>
            <a:r>
              <a:rPr lang="en-US" dirty="0">
                <a:solidFill>
                  <a:srgbClr val="FFFFCC"/>
                </a:solidFill>
                <a:latin typeface="Arial" pitchFamily="34" charset="0"/>
                <a:cs typeface="Arial" pitchFamily="34" charset="0"/>
              </a:rPr>
              <a:t>RACM (Requirements and Configuration Management)</a:t>
            </a:r>
          </a:p>
          <a:p>
            <a:pPr marR="0" eaLnBrk="1" hangingPunct="1">
              <a:lnSpc>
                <a:spcPct val="80000"/>
              </a:lnSpc>
            </a:pPr>
            <a:r>
              <a:rPr lang="en-US" dirty="0">
                <a:solidFill>
                  <a:srgbClr val="FFFFCC"/>
                </a:solidFill>
                <a:latin typeface="Arial" pitchFamily="34" charset="0"/>
                <a:cs typeface="Arial" pitchFamily="34" charset="0"/>
              </a:rPr>
              <a:t>General Ledger Team</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C477FB8-F322-4D7D-B734-1B609D0E2DA2}" type="slidenum">
              <a:rPr lang="en-US" smtClean="0"/>
              <a:pPr>
                <a:defRPr/>
              </a:pPr>
              <a:t>10</a:t>
            </a:fld>
            <a:endParaRPr lang="en-US"/>
          </a:p>
        </p:txBody>
      </p:sp>
      <p:sp>
        <p:nvSpPr>
          <p:cNvPr id="3" name="TextBox 2"/>
          <p:cNvSpPr txBox="1"/>
          <p:nvPr/>
        </p:nvSpPr>
        <p:spPr>
          <a:xfrm>
            <a:off x="838200" y="1651000"/>
            <a:ext cx="3835400" cy="923330"/>
          </a:xfrm>
          <a:prstGeom prst="rect">
            <a:avLst/>
          </a:prstGeom>
          <a:noFill/>
        </p:spPr>
        <p:txBody>
          <a:bodyPr wrap="square" rtlCol="0">
            <a:spAutoFit/>
          </a:bodyPr>
          <a:lstStyle/>
          <a:p>
            <a:r>
              <a:rPr lang="en-US" sz="5400" dirty="0"/>
              <a:t>Questions?</a:t>
            </a:r>
          </a:p>
        </p:txBody>
      </p:sp>
    </p:spTree>
    <p:extLst>
      <p:ext uri="{BB962C8B-B14F-4D97-AF65-F5344CB8AC3E}">
        <p14:creationId xmlns:p14="http://schemas.microsoft.com/office/powerpoint/2010/main" val="268550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Slide Number Placeholder 1"/>
          <p:cNvSpPr>
            <a:spLocks noGrp="1"/>
          </p:cNvSpPr>
          <p:nvPr>
            <p:ph type="sldNum" sz="quarter" idx="12"/>
          </p:nvPr>
        </p:nvSpPr>
        <p:spPr/>
        <p:txBody>
          <a:bodyPr/>
          <a:lstStyle/>
          <a:p>
            <a:pPr>
              <a:defRPr/>
            </a:pPr>
            <a:fld id="{75A32006-7C66-409F-9FB9-8C90CA736098}" type="slidenum">
              <a:rPr lang="en-US"/>
              <a:pPr>
                <a:defRPr/>
              </a:pPr>
              <a:t>11</a:t>
            </a:fld>
            <a:endParaRPr lang="en-US"/>
          </a:p>
        </p:txBody>
      </p:sp>
      <p:sp>
        <p:nvSpPr>
          <p:cNvPr id="23555" name="Rectangle 26"/>
          <p:cNvSpPr>
            <a:spLocks noGrp="1" noChangeArrowheads="1"/>
          </p:cNvSpPr>
          <p:nvPr>
            <p:ph type="title" idx="4294967295"/>
          </p:nvPr>
        </p:nvSpPr>
        <p:spPr>
          <a:xfrm>
            <a:off x="2819400" y="547688"/>
            <a:ext cx="6324600" cy="914400"/>
          </a:xfrm>
        </p:spPr>
        <p:txBody>
          <a:bodyPr/>
          <a:lstStyle/>
          <a:p>
            <a:pPr eaLnBrk="1" hangingPunct="1"/>
            <a:r>
              <a:rPr lang="en-US" sz="3200" dirty="0">
                <a:solidFill>
                  <a:schemeClr val="tx1"/>
                </a:solidFill>
                <a:latin typeface="Arial" pitchFamily="34" charset="0"/>
                <a:cs typeface="Arial" pitchFamily="34" charset="0"/>
              </a:rPr>
              <a:t>Cash Control</a:t>
            </a:r>
            <a:endParaRPr lang="en-US" dirty="0">
              <a:solidFill>
                <a:schemeClr val="tx1"/>
              </a:solidFill>
              <a:latin typeface="Arial" pitchFamily="34" charset="0"/>
              <a:cs typeface="Arial" pitchFamily="34" charset="0"/>
            </a:endParaRPr>
          </a:p>
        </p:txBody>
      </p:sp>
      <p:sp>
        <p:nvSpPr>
          <p:cNvPr id="23556" name="Rectangle 2"/>
          <p:cNvSpPr>
            <a:spLocks noChangeArrowheads="1"/>
          </p:cNvSpPr>
          <p:nvPr/>
        </p:nvSpPr>
        <p:spPr bwMode="auto">
          <a:xfrm>
            <a:off x="2895600" y="1944688"/>
            <a:ext cx="5888038" cy="4314825"/>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684035" name="Rectangle 3"/>
          <p:cNvSpPr>
            <a:spLocks noChangeArrowheads="1"/>
          </p:cNvSpPr>
          <p:nvPr/>
        </p:nvSpPr>
        <p:spPr bwMode="auto">
          <a:xfrm>
            <a:off x="3089275" y="2120900"/>
            <a:ext cx="5475288" cy="3933825"/>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23558" name="Text Box 4"/>
          <p:cNvSpPr txBox="1">
            <a:spLocks noChangeArrowheads="1"/>
          </p:cNvSpPr>
          <p:nvPr/>
        </p:nvSpPr>
        <p:spPr bwMode="auto">
          <a:xfrm>
            <a:off x="3597275" y="169545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23559" name="Rectangle 5"/>
          <p:cNvSpPr>
            <a:spLocks noChangeArrowheads="1"/>
          </p:cNvSpPr>
          <p:nvPr/>
        </p:nvSpPr>
        <p:spPr bwMode="auto">
          <a:xfrm>
            <a:off x="3101975" y="2205038"/>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22536" name="Rectangle 6"/>
          <p:cNvSpPr>
            <a:spLocks noChangeArrowheads="1"/>
          </p:cNvSpPr>
          <p:nvPr/>
        </p:nvSpPr>
        <p:spPr bwMode="auto">
          <a:xfrm>
            <a:off x="3178175" y="2505075"/>
            <a:ext cx="5303838"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eaLnBrk="0" hangingPunct="0">
              <a:buClr>
                <a:srgbClr val="993300"/>
              </a:buClr>
              <a:buFont typeface="Wingdings" pitchFamily="2" charset="2"/>
              <a:buNone/>
              <a:defRPr/>
            </a:pPr>
            <a:endParaRPr lang="en-AU" sz="1600" dirty="0"/>
          </a:p>
          <a:p>
            <a:pPr marL="347663" indent="-347663" eaLnBrk="0" hangingPunct="0">
              <a:buClr>
                <a:schemeClr val="tx1"/>
              </a:buClr>
              <a:buFont typeface="Wingdings" pitchFamily="2" charset="2"/>
              <a:buChar char="è"/>
              <a:defRPr/>
            </a:pPr>
            <a:r>
              <a:rPr lang="en-AU" dirty="0"/>
              <a:t>Cash available prior to expenditure</a:t>
            </a:r>
          </a:p>
          <a:p>
            <a:pPr eaLnBrk="0" hangingPunct="0">
              <a:buClr>
                <a:srgbClr val="993300"/>
              </a:buClr>
              <a:defRPr/>
            </a:pPr>
            <a:endParaRPr lang="en-AU" dirty="0"/>
          </a:p>
          <a:p>
            <a:pPr marL="347663" indent="-347663" eaLnBrk="0" hangingPunct="0">
              <a:buClr>
                <a:schemeClr val="tx1"/>
              </a:buClr>
              <a:buFont typeface="Wingdings" pitchFamily="2" charset="2"/>
              <a:buChar char="è"/>
              <a:defRPr/>
            </a:pPr>
            <a:r>
              <a:rPr lang="en-AU" dirty="0"/>
              <a:t>Increased by revenue, decreased by expense</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US" dirty="0"/>
              <a:t>Always established as a control budget</a:t>
            </a:r>
          </a:p>
          <a:p>
            <a:pPr marL="347663" indent="-347663" eaLnBrk="0" hangingPunct="0">
              <a:buClr>
                <a:srgbClr val="993300"/>
              </a:buClr>
              <a:buFont typeface="Wingdings" pitchFamily="2" charset="2"/>
              <a:buChar char="è"/>
              <a:defRPr/>
            </a:pPr>
            <a:endParaRPr lang="en-US" dirty="0"/>
          </a:p>
          <a:p>
            <a:pPr marL="347663" indent="-347663" eaLnBrk="0" hangingPunct="0">
              <a:buClr>
                <a:schemeClr val="tx1"/>
              </a:buClr>
              <a:buFont typeface="Wingdings" pitchFamily="2" charset="2"/>
              <a:buChar char="è"/>
              <a:defRPr/>
            </a:pPr>
            <a:r>
              <a:rPr lang="en-US" dirty="0"/>
              <a:t>Maintained centrally by OBM</a:t>
            </a:r>
          </a:p>
          <a:p>
            <a:pPr marL="347663" indent="-347663" eaLnBrk="0" hangingPunct="0">
              <a:buClr>
                <a:schemeClr val="tx1"/>
              </a:buClr>
              <a:buFont typeface="Wingdings" pitchFamily="2" charset="2"/>
              <a:buChar char="è"/>
              <a:defRPr/>
            </a:pPr>
            <a:endParaRPr lang="en-US" dirty="0"/>
          </a:p>
          <a:p>
            <a:pPr marL="347663" indent="-347663" eaLnBrk="0" hangingPunct="0">
              <a:buClr>
                <a:schemeClr val="tx1"/>
              </a:buClr>
              <a:buFont typeface="Wingdings" pitchFamily="2" charset="2"/>
              <a:buChar char="è"/>
              <a:defRPr/>
            </a:pPr>
            <a:r>
              <a:rPr lang="en-US" dirty="0"/>
              <a:t>Monitored by the owner of the fund (defined by Fund Attributes)</a:t>
            </a:r>
          </a:p>
          <a:p>
            <a:pPr eaLnBrk="0" hangingPunct="0">
              <a:buClr>
                <a:schemeClr val="tx1"/>
              </a:buClr>
              <a:defRPr/>
            </a:pPr>
            <a:endParaRPr lang="en-US" dirty="0"/>
          </a:p>
        </p:txBody>
      </p:sp>
      <p:sp>
        <p:nvSpPr>
          <p:cNvPr id="684039" name="Text Box 7"/>
          <p:cNvSpPr txBox="1">
            <a:spLocks noChangeArrowheads="1"/>
          </p:cNvSpPr>
          <p:nvPr/>
        </p:nvSpPr>
        <p:spPr bwMode="auto">
          <a:xfrm>
            <a:off x="22225" y="2789238"/>
            <a:ext cx="2873375" cy="396875"/>
          </a:xfrm>
          <a:prstGeom prst="rect">
            <a:avLst/>
          </a:prstGeom>
          <a:noFill/>
          <a:ln w="9525">
            <a:noFill/>
            <a:miter lim="800000"/>
            <a:headEnd/>
            <a:tailEnd/>
          </a:ln>
          <a:effectLst/>
        </p:spPr>
        <p:txBody>
          <a:bodyPr>
            <a:spAutoFit/>
          </a:bodyPr>
          <a:lstStyle/>
          <a:p>
            <a:pPr algn="ctr">
              <a:spcBef>
                <a:spcPct val="50000"/>
              </a:spcBef>
              <a:defRPr/>
            </a:pPr>
            <a:r>
              <a:rPr lang="en-US" sz="2000" b="1" dirty="0"/>
              <a:t>Cash Control</a:t>
            </a:r>
          </a:p>
        </p:txBody>
      </p:sp>
      <p:sp>
        <p:nvSpPr>
          <p:cNvPr id="22538" name="Rectangle 8"/>
          <p:cNvSpPr>
            <a:spLocks noChangeArrowheads="1"/>
          </p:cNvSpPr>
          <p:nvPr/>
        </p:nvSpPr>
        <p:spPr bwMode="auto">
          <a:xfrm>
            <a:off x="915988" y="3954463"/>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APPROPRIATION</a:t>
            </a:r>
          </a:p>
        </p:txBody>
      </p:sp>
      <p:sp>
        <p:nvSpPr>
          <p:cNvPr id="22540" name="Rectangle 10"/>
          <p:cNvSpPr>
            <a:spLocks noChangeArrowheads="1"/>
          </p:cNvSpPr>
          <p:nvPr/>
        </p:nvSpPr>
        <p:spPr bwMode="auto">
          <a:xfrm>
            <a:off x="1239838" y="4435475"/>
            <a:ext cx="608012"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22542" name="Rectangle 12"/>
          <p:cNvSpPr>
            <a:spLocks noChangeArrowheads="1"/>
          </p:cNvSpPr>
          <p:nvPr/>
        </p:nvSpPr>
        <p:spPr bwMode="auto">
          <a:xfrm>
            <a:off x="1554163" y="4965700"/>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22543" name="Rectangle 13"/>
          <p:cNvSpPr>
            <a:spLocks noChangeArrowheads="1"/>
          </p:cNvSpPr>
          <p:nvPr/>
        </p:nvSpPr>
        <p:spPr bwMode="auto">
          <a:xfrm>
            <a:off x="1549400" y="5449887"/>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4">
                    <a:lumMod val="50000"/>
                  </a:schemeClr>
                </a:solidFill>
              </a:rPr>
              <a:t>Project</a:t>
            </a:r>
          </a:p>
        </p:txBody>
      </p:sp>
      <p:sp>
        <p:nvSpPr>
          <p:cNvPr id="23569" name="AutoShape 15"/>
          <p:cNvSpPr>
            <a:spLocks noChangeArrowheads="1"/>
          </p:cNvSpPr>
          <p:nvPr/>
        </p:nvSpPr>
        <p:spPr bwMode="auto">
          <a:xfrm>
            <a:off x="690563" y="4102100"/>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22550" name="Rectangle 21"/>
          <p:cNvSpPr>
            <a:spLocks noChangeArrowheads="1"/>
          </p:cNvSpPr>
          <p:nvPr/>
        </p:nvSpPr>
        <p:spPr bwMode="auto">
          <a:xfrm>
            <a:off x="706438" y="3502025"/>
            <a:ext cx="622300" cy="192088"/>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CASH CONTROL</a:t>
            </a:r>
          </a:p>
        </p:txBody>
      </p:sp>
      <p:sp>
        <p:nvSpPr>
          <p:cNvPr id="22551" name="Rectangle 22"/>
          <p:cNvSpPr>
            <a:spLocks noChangeArrowheads="1"/>
          </p:cNvSpPr>
          <p:nvPr/>
        </p:nvSpPr>
        <p:spPr bwMode="auto">
          <a:xfrm>
            <a:off x="1763713" y="3502025"/>
            <a:ext cx="622300" cy="2936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22552" name="Rectangle 23"/>
          <p:cNvSpPr>
            <a:spLocks noChangeArrowheads="1"/>
          </p:cNvSpPr>
          <p:nvPr/>
        </p:nvSpPr>
        <p:spPr bwMode="auto">
          <a:xfrm>
            <a:off x="1758950" y="3797300"/>
            <a:ext cx="622300" cy="2936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23576"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2554" name="Rectangle 27"/>
          <p:cNvSpPr>
            <a:spLocks noChangeArrowheads="1"/>
          </p:cNvSpPr>
          <p:nvPr/>
        </p:nvSpPr>
        <p:spPr bwMode="auto">
          <a:xfrm>
            <a:off x="1549400" y="5160963"/>
            <a:ext cx="636588"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22555" name="Rectangle 28"/>
          <p:cNvSpPr>
            <a:spLocks noChangeArrowheads="1"/>
          </p:cNvSpPr>
          <p:nvPr/>
        </p:nvSpPr>
        <p:spPr bwMode="auto">
          <a:xfrm>
            <a:off x="1544637" y="5645149"/>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Grant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Slide Number Placeholder 1"/>
          <p:cNvSpPr>
            <a:spLocks noGrp="1"/>
          </p:cNvSpPr>
          <p:nvPr>
            <p:ph type="sldNum" sz="quarter" idx="12"/>
          </p:nvPr>
        </p:nvSpPr>
        <p:spPr/>
        <p:txBody>
          <a:bodyPr/>
          <a:lstStyle/>
          <a:p>
            <a:pPr>
              <a:defRPr/>
            </a:pPr>
            <a:fld id="{6ACE93B9-9248-4DD2-A2C7-F88D041804F5}" type="slidenum">
              <a:rPr lang="en-US"/>
              <a:pPr>
                <a:defRPr/>
              </a:pPr>
              <a:t>12</a:t>
            </a:fld>
            <a:endParaRPr lang="en-US"/>
          </a:p>
        </p:txBody>
      </p:sp>
      <p:sp>
        <p:nvSpPr>
          <p:cNvPr id="24579" name="Rectangle 2"/>
          <p:cNvSpPr>
            <a:spLocks noChangeArrowheads="1"/>
          </p:cNvSpPr>
          <p:nvPr/>
        </p:nvSpPr>
        <p:spPr bwMode="auto">
          <a:xfrm>
            <a:off x="325438" y="1528763"/>
            <a:ext cx="8458200" cy="4765675"/>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4580" name="Rectangle 3"/>
          <p:cNvSpPr>
            <a:spLocks noChangeArrowheads="1"/>
          </p:cNvSpPr>
          <p:nvPr/>
        </p:nvSpPr>
        <p:spPr bwMode="auto">
          <a:xfrm>
            <a:off x="706438" y="1549400"/>
            <a:ext cx="358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chemeClr val="bg2"/>
                </a:solidFill>
              </a:rPr>
              <a:t>Cash Control</a:t>
            </a:r>
          </a:p>
        </p:txBody>
      </p:sp>
      <p:graphicFrame>
        <p:nvGraphicFramePr>
          <p:cNvPr id="686084" name="Group 4"/>
          <p:cNvGraphicFramePr>
            <a:graphicFrameLocks noGrp="1"/>
          </p:cNvGraphicFramePr>
          <p:nvPr>
            <p:extLst>
              <p:ext uri="{D42A27DB-BD31-4B8C-83A1-F6EECF244321}">
                <p14:modId xmlns:p14="http://schemas.microsoft.com/office/powerpoint/2010/main" val="4071754685"/>
              </p:ext>
            </p:extLst>
          </p:nvPr>
        </p:nvGraphicFramePr>
        <p:xfrm>
          <a:off x="712788" y="2141538"/>
          <a:ext cx="4084637" cy="944562"/>
        </p:xfrm>
        <a:graphic>
          <a:graphicData uri="http://schemas.openxmlformats.org/drawingml/2006/table">
            <a:tbl>
              <a:tblPr/>
              <a:tblGrid>
                <a:gridCol w="950912">
                  <a:extLst>
                    <a:ext uri="{9D8B030D-6E8A-4147-A177-3AD203B41FA5}">
                      <a16:colId xmlns:a16="http://schemas.microsoft.com/office/drawing/2014/main" val="20000"/>
                    </a:ext>
                  </a:extLst>
                </a:gridCol>
                <a:gridCol w="1004888">
                  <a:extLst>
                    <a:ext uri="{9D8B030D-6E8A-4147-A177-3AD203B41FA5}">
                      <a16:colId xmlns:a16="http://schemas.microsoft.com/office/drawing/2014/main" val="20001"/>
                    </a:ext>
                  </a:extLst>
                </a:gridCol>
                <a:gridCol w="965200">
                  <a:extLst>
                    <a:ext uri="{9D8B030D-6E8A-4147-A177-3AD203B41FA5}">
                      <a16:colId xmlns:a16="http://schemas.microsoft.com/office/drawing/2014/main" val="20002"/>
                    </a:ext>
                  </a:extLst>
                </a:gridCol>
                <a:gridCol w="1163637">
                  <a:extLst>
                    <a:ext uri="{9D8B030D-6E8A-4147-A177-3AD203B41FA5}">
                      <a16:colId xmlns:a16="http://schemas.microsoft.com/office/drawing/2014/main" val="20003"/>
                    </a:ext>
                  </a:extLst>
                </a:gridCol>
              </a:tblGrid>
              <a:tr h="4921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Budget Translation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 Control ChartField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Control CF      Value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All Funds except GRF</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bl>
          </a:graphicData>
        </a:graphic>
      </p:graphicFrame>
      <p:graphicFrame>
        <p:nvGraphicFramePr>
          <p:cNvPr id="686101" name="Group 21"/>
          <p:cNvGraphicFramePr>
            <a:graphicFrameLocks noGrp="1"/>
          </p:cNvGraphicFramePr>
          <p:nvPr/>
        </p:nvGraphicFramePr>
        <p:xfrm>
          <a:off x="2719388" y="3424238"/>
          <a:ext cx="5713412" cy="2513012"/>
        </p:xfrm>
        <a:graphic>
          <a:graphicData uri="http://schemas.openxmlformats.org/drawingml/2006/table">
            <a:tbl>
              <a:tblPr/>
              <a:tblGrid>
                <a:gridCol w="2690812">
                  <a:extLst>
                    <a:ext uri="{9D8B030D-6E8A-4147-A177-3AD203B41FA5}">
                      <a16:colId xmlns:a16="http://schemas.microsoft.com/office/drawing/2014/main" val="20000"/>
                    </a:ext>
                  </a:extLst>
                </a:gridCol>
                <a:gridCol w="3022600">
                  <a:extLst>
                    <a:ext uri="{9D8B030D-6E8A-4147-A177-3AD203B41FA5}">
                      <a16:colId xmlns:a16="http://schemas.microsoft.com/office/drawing/2014/main" val="20001"/>
                    </a:ext>
                  </a:extLst>
                </a:gridCol>
              </a:tblGrid>
              <a:tr h="8240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endParaRP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AVAILABLE CASH BALANCE</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3353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BEGINNING BALANCE</a:t>
                      </a: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lumMod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  50,000.00</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347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REVENUE</a:t>
                      </a: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     500.00</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3353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EXPENSE</a:t>
                      </a: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a:ln>
                            <a:noFill/>
                          </a:ln>
                          <a:solidFill>
                            <a:schemeClr val="tx1"/>
                          </a:solidFill>
                          <a:effectLst/>
                          <a:latin typeface="Arial" charset="0"/>
                        </a:rPr>
                        <a:t>-      200.00</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335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   50,300.00</a:t>
                      </a: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r h="335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a:ln>
                          <a:noFill/>
                        </a:ln>
                        <a:solidFill>
                          <a:schemeClr val="tx1"/>
                        </a:solidFill>
                        <a:effectLst/>
                        <a:latin typeface="Arial" charset="0"/>
                      </a:endParaRPr>
                    </a:p>
                  </a:txBody>
                  <a:tcPr marT="45726" marB="4572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ndParaRPr>
                    </a:p>
                  </a:txBody>
                  <a:tcPr marT="45726" marB="4572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5"/>
                  </a:ext>
                </a:extLst>
              </a:tr>
            </a:tbl>
          </a:graphicData>
        </a:graphic>
      </p:graphicFrame>
      <p:sp>
        <p:nvSpPr>
          <p:cNvPr id="24617" name="Rectangle 42"/>
          <p:cNvSpPr>
            <a:spLocks noChangeArrowheads="1"/>
          </p:cNvSpPr>
          <p:nvPr/>
        </p:nvSpPr>
        <p:spPr bwMode="auto">
          <a:xfrm>
            <a:off x="4773613" y="2244725"/>
            <a:ext cx="3587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chemeClr val="bg2"/>
                </a:solidFill>
              </a:rPr>
              <a:t>Updated when Transactions pass Budget Check</a:t>
            </a:r>
          </a:p>
        </p:txBody>
      </p:sp>
      <p:sp>
        <p:nvSpPr>
          <p:cNvPr id="24618" name="Rectangle 43"/>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4619" name="Rectangle 44"/>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Cash Control</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C4031823-5435-49A2-BB60-11F28473A4DA}" type="slidenum">
              <a:rPr lang="en-US"/>
              <a:pPr>
                <a:defRPr/>
              </a:pPr>
              <a:t>13</a:t>
            </a:fld>
            <a:endParaRPr lang="en-US"/>
          </a:p>
        </p:txBody>
      </p:sp>
      <p:sp>
        <p:nvSpPr>
          <p:cNvPr id="25603" name="Rectangle 26"/>
          <p:cNvSpPr>
            <a:spLocks noGrp="1" noChangeArrowheads="1"/>
          </p:cNvSpPr>
          <p:nvPr>
            <p:ph type="title" idx="4294967295"/>
          </p:nvPr>
        </p:nvSpPr>
        <p:spPr>
          <a:xfrm>
            <a:off x="2819400" y="474663"/>
            <a:ext cx="6324600" cy="914400"/>
          </a:xfrm>
        </p:spPr>
        <p:txBody>
          <a:bodyPr/>
          <a:lstStyle/>
          <a:p>
            <a:pPr eaLnBrk="1" hangingPunct="1"/>
            <a:r>
              <a:rPr lang="en-US" sz="3200" dirty="0">
                <a:solidFill>
                  <a:schemeClr val="tx1"/>
                </a:solidFill>
                <a:latin typeface="Arial" pitchFamily="34" charset="0"/>
                <a:cs typeface="Arial" pitchFamily="34" charset="0"/>
              </a:rPr>
              <a:t>State Revenue Estimate</a:t>
            </a:r>
            <a:endParaRPr lang="en-US" dirty="0">
              <a:solidFill>
                <a:schemeClr val="tx1"/>
              </a:solidFill>
              <a:latin typeface="Arial" pitchFamily="34" charset="0"/>
              <a:cs typeface="Arial" pitchFamily="34" charset="0"/>
            </a:endParaRPr>
          </a:p>
        </p:txBody>
      </p:sp>
      <p:sp>
        <p:nvSpPr>
          <p:cNvPr id="25604" name="Rectangle 2"/>
          <p:cNvSpPr>
            <a:spLocks noChangeArrowheads="1"/>
          </p:cNvSpPr>
          <p:nvPr/>
        </p:nvSpPr>
        <p:spPr bwMode="auto">
          <a:xfrm>
            <a:off x="2895600" y="1835150"/>
            <a:ext cx="5888038" cy="4359275"/>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688131" name="Rectangle 3"/>
          <p:cNvSpPr>
            <a:spLocks noChangeArrowheads="1"/>
          </p:cNvSpPr>
          <p:nvPr/>
        </p:nvSpPr>
        <p:spPr bwMode="auto">
          <a:xfrm>
            <a:off x="3186113" y="2016125"/>
            <a:ext cx="5475287" cy="3960813"/>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25606"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25607" name="Rectangle 5"/>
          <p:cNvSpPr>
            <a:spLocks noChangeArrowheads="1"/>
          </p:cNvSpPr>
          <p:nvPr/>
        </p:nvSpPr>
        <p:spPr bwMode="auto">
          <a:xfrm>
            <a:off x="3101975" y="2130425"/>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25608" name="Rectangle 6"/>
          <p:cNvSpPr>
            <a:spLocks noChangeArrowheads="1"/>
          </p:cNvSpPr>
          <p:nvPr/>
        </p:nvSpPr>
        <p:spPr bwMode="auto">
          <a:xfrm>
            <a:off x="3309938" y="2413000"/>
            <a:ext cx="5303837"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eaLnBrk="0" hangingPunct="0">
              <a:buClr>
                <a:srgbClr val="993300"/>
              </a:buClr>
              <a:buFont typeface="Wingdings" pitchFamily="2" charset="2"/>
              <a:buNone/>
            </a:pPr>
            <a:endParaRPr lang="en-AU" sz="1600" dirty="0"/>
          </a:p>
          <a:p>
            <a:pPr marL="347663" indent="-347663" eaLnBrk="0" hangingPunct="0">
              <a:buClr>
                <a:schemeClr val="tx1"/>
              </a:buClr>
              <a:buFont typeface="Wingdings" pitchFamily="2" charset="2"/>
              <a:buChar char="è"/>
            </a:pPr>
            <a:r>
              <a:rPr lang="en-AU" dirty="0"/>
              <a:t>Revenue estimates by the month</a:t>
            </a:r>
          </a:p>
          <a:p>
            <a:pPr marL="347663" indent="-347663" eaLnBrk="0" hangingPunct="0">
              <a:buClr>
                <a:srgbClr val="993300"/>
              </a:buClr>
              <a:buFont typeface="Wingdings" pitchFamily="2" charset="2"/>
              <a:buNone/>
            </a:pPr>
            <a:endParaRPr lang="en-AU" dirty="0"/>
          </a:p>
          <a:p>
            <a:pPr marL="347663" indent="-347663" eaLnBrk="0" hangingPunct="0">
              <a:buClr>
                <a:schemeClr val="tx1"/>
              </a:buClr>
              <a:buFont typeface="Wingdings" pitchFamily="2" charset="2"/>
              <a:buChar char="è"/>
            </a:pPr>
            <a:r>
              <a:rPr lang="en-AU" dirty="0"/>
              <a:t>Summarized at the subclass level of the Revenue Account hierarchy </a:t>
            </a:r>
          </a:p>
          <a:p>
            <a:pPr marL="347663" indent="-347663" eaLnBrk="0" hangingPunct="0">
              <a:buClr>
                <a:schemeClr val="tx1"/>
              </a:buClr>
              <a:buFont typeface="Wingdings" pitchFamily="2" charset="2"/>
              <a:buChar char="è"/>
            </a:pPr>
            <a:endParaRPr lang="en-AU" dirty="0"/>
          </a:p>
          <a:p>
            <a:pPr marL="347663" indent="-347663" eaLnBrk="0" hangingPunct="0">
              <a:buClr>
                <a:schemeClr val="tx1"/>
              </a:buClr>
              <a:buFont typeface="Wingdings" pitchFamily="2" charset="2"/>
              <a:buChar char="è"/>
            </a:pPr>
            <a:r>
              <a:rPr lang="en-AU" dirty="0"/>
              <a:t>High level summary available for reporting on all funds/ estimated and not estimated</a:t>
            </a:r>
          </a:p>
          <a:p>
            <a:pPr marL="347663" indent="-347663" eaLnBrk="0" hangingPunct="0">
              <a:buClr>
                <a:schemeClr val="tx1"/>
              </a:buClr>
              <a:buFont typeface="Wingdings" pitchFamily="2" charset="2"/>
              <a:buChar char="è"/>
            </a:pPr>
            <a:endParaRPr lang="en-AU" dirty="0"/>
          </a:p>
          <a:p>
            <a:pPr marL="347663" indent="-347663" eaLnBrk="0" hangingPunct="0">
              <a:buClr>
                <a:schemeClr val="tx1"/>
              </a:buClr>
              <a:buFont typeface="Wingdings" pitchFamily="2" charset="2"/>
              <a:buChar char="è"/>
            </a:pPr>
            <a:r>
              <a:rPr lang="en-US" dirty="0"/>
              <a:t>Maintained centrally by OBM</a:t>
            </a:r>
          </a:p>
          <a:p>
            <a:pPr marL="347663" indent="-347663" eaLnBrk="0" hangingPunct="0">
              <a:buClr>
                <a:schemeClr val="tx1"/>
              </a:buClr>
              <a:buFont typeface="Wingdings" pitchFamily="2" charset="2"/>
              <a:buChar char="è"/>
            </a:pPr>
            <a:endParaRPr lang="en-US" dirty="0"/>
          </a:p>
        </p:txBody>
      </p:sp>
      <p:sp>
        <p:nvSpPr>
          <p:cNvPr id="688135" name="Text Box 7"/>
          <p:cNvSpPr txBox="1">
            <a:spLocks noChangeArrowheads="1"/>
          </p:cNvSpPr>
          <p:nvPr/>
        </p:nvSpPr>
        <p:spPr bwMode="auto">
          <a:xfrm>
            <a:off x="14288" y="2713037"/>
            <a:ext cx="2873375" cy="396875"/>
          </a:xfrm>
          <a:prstGeom prst="rect">
            <a:avLst/>
          </a:prstGeom>
          <a:noFill/>
          <a:ln w="9525">
            <a:noFill/>
            <a:miter lim="800000"/>
            <a:headEnd/>
            <a:tailEnd/>
          </a:ln>
          <a:effectLst/>
        </p:spPr>
        <p:txBody>
          <a:bodyPr>
            <a:spAutoFit/>
          </a:bodyPr>
          <a:lstStyle/>
          <a:p>
            <a:pPr algn="ctr">
              <a:spcBef>
                <a:spcPct val="50000"/>
              </a:spcBef>
              <a:defRPr/>
            </a:pPr>
            <a:r>
              <a:rPr lang="en-US" sz="2000" b="1" dirty="0"/>
              <a:t>State Revenue</a:t>
            </a:r>
          </a:p>
        </p:txBody>
      </p:sp>
      <p:sp>
        <p:nvSpPr>
          <p:cNvPr id="25610"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4587" name="Rectangle 27"/>
          <p:cNvSpPr>
            <a:spLocks noChangeArrowheads="1"/>
          </p:cNvSpPr>
          <p:nvPr/>
        </p:nvSpPr>
        <p:spPr bwMode="auto">
          <a:xfrm>
            <a:off x="915988" y="3954463"/>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APPROPRIATION</a:t>
            </a:r>
          </a:p>
        </p:txBody>
      </p:sp>
      <p:sp>
        <p:nvSpPr>
          <p:cNvPr id="24589" name="Rectangle 29"/>
          <p:cNvSpPr>
            <a:spLocks noChangeArrowheads="1"/>
          </p:cNvSpPr>
          <p:nvPr/>
        </p:nvSpPr>
        <p:spPr bwMode="auto">
          <a:xfrm>
            <a:off x="1225550" y="4435475"/>
            <a:ext cx="622300"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24591" name="Rectangle 31"/>
          <p:cNvSpPr>
            <a:spLocks noChangeArrowheads="1"/>
          </p:cNvSpPr>
          <p:nvPr/>
        </p:nvSpPr>
        <p:spPr bwMode="auto">
          <a:xfrm>
            <a:off x="1544638" y="4940300"/>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24592" name="Rectangle 32"/>
          <p:cNvSpPr>
            <a:spLocks noChangeArrowheads="1"/>
          </p:cNvSpPr>
          <p:nvPr/>
        </p:nvSpPr>
        <p:spPr bwMode="auto">
          <a:xfrm>
            <a:off x="1554163" y="5438776"/>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Project</a:t>
            </a:r>
          </a:p>
        </p:txBody>
      </p:sp>
      <p:sp>
        <p:nvSpPr>
          <p:cNvPr id="25618" name="AutoShape 34"/>
          <p:cNvSpPr>
            <a:spLocks noChangeArrowheads="1"/>
          </p:cNvSpPr>
          <p:nvPr/>
        </p:nvSpPr>
        <p:spPr bwMode="auto">
          <a:xfrm>
            <a:off x="690563" y="4102100"/>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24598" name="Rectangle 38"/>
          <p:cNvSpPr>
            <a:spLocks noChangeArrowheads="1"/>
          </p:cNvSpPr>
          <p:nvPr/>
        </p:nvSpPr>
        <p:spPr bwMode="auto">
          <a:xfrm>
            <a:off x="706438" y="3502025"/>
            <a:ext cx="622300"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CASH CONTROL</a:t>
            </a:r>
          </a:p>
        </p:txBody>
      </p:sp>
      <p:sp>
        <p:nvSpPr>
          <p:cNvPr id="24599" name="Rectangle 39"/>
          <p:cNvSpPr>
            <a:spLocks noChangeArrowheads="1"/>
          </p:cNvSpPr>
          <p:nvPr/>
        </p:nvSpPr>
        <p:spPr bwMode="auto">
          <a:xfrm>
            <a:off x="1763713" y="3502025"/>
            <a:ext cx="622300" cy="293688"/>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STATE REVENUE</a:t>
            </a:r>
          </a:p>
          <a:p>
            <a:pPr algn="ctr">
              <a:defRPr/>
            </a:pPr>
            <a:r>
              <a:rPr lang="en-US" sz="500" b="1" dirty="0"/>
              <a:t>ESTIMATE</a:t>
            </a:r>
          </a:p>
        </p:txBody>
      </p:sp>
      <p:sp>
        <p:nvSpPr>
          <p:cNvPr id="24600" name="Rectangle 40"/>
          <p:cNvSpPr>
            <a:spLocks noChangeArrowheads="1"/>
          </p:cNvSpPr>
          <p:nvPr/>
        </p:nvSpPr>
        <p:spPr bwMode="auto">
          <a:xfrm>
            <a:off x="1758950" y="3797300"/>
            <a:ext cx="622300" cy="2936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24601" name="Rectangle 41"/>
          <p:cNvSpPr>
            <a:spLocks noChangeArrowheads="1"/>
          </p:cNvSpPr>
          <p:nvPr/>
        </p:nvSpPr>
        <p:spPr bwMode="auto">
          <a:xfrm>
            <a:off x="1554163" y="5135563"/>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24602" name="Rectangle 42"/>
          <p:cNvSpPr>
            <a:spLocks noChangeArrowheads="1"/>
          </p:cNvSpPr>
          <p:nvPr/>
        </p:nvSpPr>
        <p:spPr bwMode="auto">
          <a:xfrm>
            <a:off x="1549400" y="5634038"/>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Grant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Slide Number Placeholder 1"/>
          <p:cNvSpPr>
            <a:spLocks noGrp="1"/>
          </p:cNvSpPr>
          <p:nvPr>
            <p:ph type="sldNum" sz="quarter" idx="12"/>
          </p:nvPr>
        </p:nvSpPr>
        <p:spPr/>
        <p:txBody>
          <a:bodyPr/>
          <a:lstStyle/>
          <a:p>
            <a:pPr>
              <a:defRPr/>
            </a:pPr>
            <a:fld id="{7923C3F5-643F-4B6E-B6DB-C3D993DEF492}" type="slidenum">
              <a:rPr lang="en-US"/>
              <a:pPr>
                <a:defRPr/>
              </a:pPr>
              <a:t>14</a:t>
            </a:fld>
            <a:endParaRPr lang="en-US"/>
          </a:p>
        </p:txBody>
      </p:sp>
      <p:sp>
        <p:nvSpPr>
          <p:cNvPr id="26627" name="Rectangle 2"/>
          <p:cNvSpPr>
            <a:spLocks noChangeArrowheads="1"/>
          </p:cNvSpPr>
          <p:nvPr/>
        </p:nvSpPr>
        <p:spPr bwMode="auto">
          <a:xfrm>
            <a:off x="373063" y="1958975"/>
            <a:ext cx="8458200" cy="3922713"/>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6628" name="Rectangle 3"/>
          <p:cNvSpPr>
            <a:spLocks noChangeArrowheads="1"/>
          </p:cNvSpPr>
          <p:nvPr/>
        </p:nvSpPr>
        <p:spPr bwMode="auto">
          <a:xfrm>
            <a:off x="373063" y="2135188"/>
            <a:ext cx="833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chemeClr val="bg2"/>
                </a:solidFill>
              </a:rPr>
              <a:t>State Revenue</a:t>
            </a:r>
          </a:p>
        </p:txBody>
      </p:sp>
      <p:graphicFrame>
        <p:nvGraphicFramePr>
          <p:cNvPr id="690205" name="Group 29"/>
          <p:cNvGraphicFramePr>
            <a:graphicFrameLocks noGrp="1"/>
          </p:cNvGraphicFramePr>
          <p:nvPr/>
        </p:nvGraphicFramePr>
        <p:xfrm>
          <a:off x="600075" y="2700338"/>
          <a:ext cx="7886700" cy="2847976"/>
        </p:xfrm>
        <a:graphic>
          <a:graphicData uri="http://schemas.openxmlformats.org/drawingml/2006/table">
            <a:tbl>
              <a:tblPr/>
              <a:tblGrid>
                <a:gridCol w="2152650">
                  <a:extLst>
                    <a:ext uri="{9D8B030D-6E8A-4147-A177-3AD203B41FA5}">
                      <a16:colId xmlns:a16="http://schemas.microsoft.com/office/drawing/2014/main" val="20000"/>
                    </a:ext>
                  </a:extLst>
                </a:gridCol>
                <a:gridCol w="211455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1027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Budget Translation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Control ChartField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Control CF      Value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889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All Funds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931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Account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Subclass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bl>
          </a:graphicData>
        </a:graphic>
      </p:graphicFrame>
      <p:sp>
        <p:nvSpPr>
          <p:cNvPr id="26651" name="Rectangle 26"/>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6652" name="Rectangle 27"/>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State Revenue Estimate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D780418B-C741-4439-9ED4-429E1327B6D7}" type="slidenum">
              <a:rPr lang="en-US"/>
              <a:pPr>
                <a:defRPr/>
              </a:pPr>
              <a:t>15</a:t>
            </a:fld>
            <a:endParaRPr lang="en-US"/>
          </a:p>
        </p:txBody>
      </p:sp>
      <p:sp>
        <p:nvSpPr>
          <p:cNvPr id="27651" name="Rectangle 26"/>
          <p:cNvSpPr>
            <a:spLocks noGrp="1" noChangeArrowheads="1"/>
          </p:cNvSpPr>
          <p:nvPr>
            <p:ph type="title" idx="4294967295"/>
          </p:nvPr>
        </p:nvSpPr>
        <p:spPr>
          <a:xfrm>
            <a:off x="2819400" y="328613"/>
            <a:ext cx="6324600" cy="914400"/>
          </a:xfrm>
        </p:spPr>
        <p:txBody>
          <a:bodyPr/>
          <a:lstStyle/>
          <a:p>
            <a:pPr eaLnBrk="1" hangingPunct="1"/>
            <a:r>
              <a:rPr lang="en-US" sz="3200" dirty="0">
                <a:solidFill>
                  <a:schemeClr val="tx1"/>
                </a:solidFill>
                <a:latin typeface="Arial" pitchFamily="34" charset="0"/>
                <a:cs typeface="Arial" pitchFamily="34" charset="0"/>
              </a:rPr>
              <a:t>Agency Revenue Estimate</a:t>
            </a:r>
            <a:endParaRPr lang="en-US" dirty="0">
              <a:solidFill>
                <a:schemeClr val="tx1"/>
              </a:solidFill>
              <a:latin typeface="Arial" pitchFamily="34" charset="0"/>
              <a:cs typeface="Arial" pitchFamily="34" charset="0"/>
            </a:endParaRPr>
          </a:p>
        </p:txBody>
      </p:sp>
      <p:sp>
        <p:nvSpPr>
          <p:cNvPr id="27652" name="Rectangle 2"/>
          <p:cNvSpPr>
            <a:spLocks noChangeArrowheads="1"/>
          </p:cNvSpPr>
          <p:nvPr/>
        </p:nvSpPr>
        <p:spPr bwMode="auto">
          <a:xfrm>
            <a:off x="2895600" y="2052638"/>
            <a:ext cx="5888038" cy="396716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692227" name="Rectangle 3"/>
          <p:cNvSpPr>
            <a:spLocks noChangeArrowheads="1"/>
          </p:cNvSpPr>
          <p:nvPr/>
        </p:nvSpPr>
        <p:spPr bwMode="auto">
          <a:xfrm>
            <a:off x="3089275" y="2236788"/>
            <a:ext cx="5475288" cy="3554412"/>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27654"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27655" name="Rectangle 5"/>
          <p:cNvSpPr>
            <a:spLocks noChangeArrowheads="1"/>
          </p:cNvSpPr>
          <p:nvPr/>
        </p:nvSpPr>
        <p:spPr bwMode="auto">
          <a:xfrm>
            <a:off x="3101975" y="2305050"/>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27656" name="Rectangle 6"/>
          <p:cNvSpPr>
            <a:spLocks noChangeArrowheads="1"/>
          </p:cNvSpPr>
          <p:nvPr/>
        </p:nvSpPr>
        <p:spPr bwMode="auto">
          <a:xfrm>
            <a:off x="3175000" y="2517775"/>
            <a:ext cx="530383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eaLnBrk="0" hangingPunct="0">
              <a:buClr>
                <a:srgbClr val="993300"/>
              </a:buClr>
              <a:buFont typeface="Wingdings" pitchFamily="2" charset="2"/>
              <a:buNone/>
            </a:pPr>
            <a:endParaRPr lang="en-AU" sz="1600"/>
          </a:p>
          <a:p>
            <a:pPr marL="347663" indent="-347663" eaLnBrk="0" hangingPunct="0">
              <a:buClr>
                <a:schemeClr val="tx1"/>
              </a:buClr>
              <a:buFont typeface="Wingdings" pitchFamily="2" charset="2"/>
              <a:buChar char="è"/>
            </a:pPr>
            <a:r>
              <a:rPr lang="en-AU"/>
              <a:t>Optional revenue estimates by the month for any fund </a:t>
            </a:r>
          </a:p>
          <a:p>
            <a:pPr marL="347663" indent="-347663" eaLnBrk="0" hangingPunct="0">
              <a:buClr>
                <a:srgbClr val="993300"/>
              </a:buClr>
              <a:buFont typeface="Wingdings" pitchFamily="2" charset="2"/>
              <a:buNone/>
            </a:pPr>
            <a:endParaRPr lang="en-AU"/>
          </a:p>
          <a:p>
            <a:pPr marL="347663" indent="-347663" eaLnBrk="0" hangingPunct="0">
              <a:buClr>
                <a:schemeClr val="tx1"/>
              </a:buClr>
              <a:buFont typeface="Wingdings" pitchFamily="2" charset="2"/>
              <a:buChar char="è"/>
            </a:pPr>
            <a:r>
              <a:rPr lang="en-AU"/>
              <a:t>Lowest level of the account hierarchy</a:t>
            </a:r>
          </a:p>
          <a:p>
            <a:pPr marL="347663" indent="-347663" eaLnBrk="0" hangingPunct="0">
              <a:buClr>
                <a:schemeClr val="tx1"/>
              </a:buClr>
              <a:buFont typeface="Wingdings" pitchFamily="2" charset="2"/>
              <a:buChar char="è"/>
            </a:pPr>
            <a:endParaRPr lang="en-AU"/>
          </a:p>
          <a:p>
            <a:pPr marL="347663" indent="-347663" eaLnBrk="0" hangingPunct="0">
              <a:buClr>
                <a:schemeClr val="tx1"/>
              </a:buClr>
              <a:buFont typeface="Wingdings" pitchFamily="2" charset="2"/>
              <a:buChar char="è"/>
            </a:pPr>
            <a:r>
              <a:rPr lang="en-AU"/>
              <a:t>Detail available for reporting on all funds/ estimated and not estimated</a:t>
            </a:r>
          </a:p>
          <a:p>
            <a:pPr marL="347663" indent="-347663" eaLnBrk="0" hangingPunct="0">
              <a:buClr>
                <a:schemeClr val="tx1"/>
              </a:buClr>
              <a:buFont typeface="Wingdings" pitchFamily="2" charset="2"/>
              <a:buChar char="è"/>
            </a:pPr>
            <a:endParaRPr lang="en-AU"/>
          </a:p>
          <a:p>
            <a:pPr marL="347663" indent="-347663" eaLnBrk="0" hangingPunct="0">
              <a:buClr>
                <a:schemeClr val="tx1"/>
              </a:buClr>
              <a:buFont typeface="Wingdings" pitchFamily="2" charset="2"/>
              <a:buChar char="è"/>
            </a:pPr>
            <a:r>
              <a:rPr lang="en-US"/>
              <a:t>Maintained by the Agencies</a:t>
            </a:r>
          </a:p>
          <a:p>
            <a:pPr marL="347663" indent="-347663" eaLnBrk="0" hangingPunct="0">
              <a:buClr>
                <a:schemeClr val="tx1"/>
              </a:buClr>
              <a:buFont typeface="Wingdings" pitchFamily="2" charset="2"/>
              <a:buChar char="è"/>
            </a:pPr>
            <a:endParaRPr lang="en-US"/>
          </a:p>
          <a:p>
            <a:pPr marL="347663" indent="-347663" eaLnBrk="0" hangingPunct="0">
              <a:buClr>
                <a:schemeClr val="tx1"/>
              </a:buClr>
              <a:buFont typeface="Wingdings" pitchFamily="2" charset="2"/>
              <a:buNone/>
            </a:pPr>
            <a:endParaRPr lang="en-US"/>
          </a:p>
        </p:txBody>
      </p:sp>
      <p:sp>
        <p:nvSpPr>
          <p:cNvPr id="692231" name="Text Box 7"/>
          <p:cNvSpPr txBox="1">
            <a:spLocks noChangeArrowheads="1"/>
          </p:cNvSpPr>
          <p:nvPr/>
        </p:nvSpPr>
        <p:spPr bwMode="auto">
          <a:xfrm>
            <a:off x="14288" y="2894013"/>
            <a:ext cx="2873375" cy="396875"/>
          </a:xfrm>
          <a:prstGeom prst="rect">
            <a:avLst/>
          </a:prstGeom>
          <a:noFill/>
          <a:ln w="9525">
            <a:noFill/>
            <a:miter lim="800000"/>
            <a:headEnd/>
            <a:tailEnd/>
          </a:ln>
          <a:effectLst/>
        </p:spPr>
        <p:txBody>
          <a:bodyPr>
            <a:spAutoFit/>
          </a:bodyPr>
          <a:lstStyle/>
          <a:p>
            <a:pPr algn="ctr">
              <a:spcBef>
                <a:spcPct val="50000"/>
              </a:spcBef>
              <a:defRPr/>
            </a:pPr>
            <a:r>
              <a:rPr lang="en-US" sz="2000" b="1" dirty="0"/>
              <a:t>Agency Revenue</a:t>
            </a:r>
          </a:p>
        </p:txBody>
      </p:sp>
      <p:sp>
        <p:nvSpPr>
          <p:cNvPr id="27658"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6635" name="Rectangle 27"/>
          <p:cNvSpPr>
            <a:spLocks noChangeArrowheads="1"/>
          </p:cNvSpPr>
          <p:nvPr/>
        </p:nvSpPr>
        <p:spPr bwMode="auto">
          <a:xfrm>
            <a:off x="915988" y="3954463"/>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APPROPRIATION</a:t>
            </a:r>
          </a:p>
        </p:txBody>
      </p:sp>
      <p:sp>
        <p:nvSpPr>
          <p:cNvPr id="26637" name="Rectangle 29"/>
          <p:cNvSpPr>
            <a:spLocks noChangeArrowheads="1"/>
          </p:cNvSpPr>
          <p:nvPr/>
        </p:nvSpPr>
        <p:spPr bwMode="auto">
          <a:xfrm>
            <a:off x="1241425" y="4435475"/>
            <a:ext cx="606425" cy="206375"/>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26639" name="Rectangle 31"/>
          <p:cNvSpPr>
            <a:spLocks noChangeArrowheads="1"/>
          </p:cNvSpPr>
          <p:nvPr/>
        </p:nvSpPr>
        <p:spPr bwMode="auto">
          <a:xfrm>
            <a:off x="1558925" y="4940300"/>
            <a:ext cx="608013"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26640" name="Rectangle 32"/>
          <p:cNvSpPr>
            <a:spLocks noChangeArrowheads="1"/>
          </p:cNvSpPr>
          <p:nvPr/>
        </p:nvSpPr>
        <p:spPr bwMode="auto">
          <a:xfrm>
            <a:off x="1558925" y="5449888"/>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Project</a:t>
            </a:r>
          </a:p>
        </p:txBody>
      </p:sp>
      <p:sp>
        <p:nvSpPr>
          <p:cNvPr id="27666" name="AutoShape 34"/>
          <p:cNvSpPr>
            <a:spLocks noChangeArrowheads="1"/>
          </p:cNvSpPr>
          <p:nvPr/>
        </p:nvSpPr>
        <p:spPr bwMode="auto">
          <a:xfrm>
            <a:off x="690563" y="4102100"/>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26646" name="Rectangle 38"/>
          <p:cNvSpPr>
            <a:spLocks noChangeArrowheads="1"/>
          </p:cNvSpPr>
          <p:nvPr/>
        </p:nvSpPr>
        <p:spPr bwMode="auto">
          <a:xfrm>
            <a:off x="706438" y="3502025"/>
            <a:ext cx="622300"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CASH CONTROL</a:t>
            </a:r>
          </a:p>
        </p:txBody>
      </p:sp>
      <p:sp>
        <p:nvSpPr>
          <p:cNvPr id="26647" name="Rectangle 39"/>
          <p:cNvSpPr>
            <a:spLocks noChangeArrowheads="1"/>
          </p:cNvSpPr>
          <p:nvPr/>
        </p:nvSpPr>
        <p:spPr bwMode="auto">
          <a:xfrm>
            <a:off x="1763713" y="3502025"/>
            <a:ext cx="622300" cy="2936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26648" name="Rectangle 40"/>
          <p:cNvSpPr>
            <a:spLocks noChangeArrowheads="1"/>
          </p:cNvSpPr>
          <p:nvPr/>
        </p:nvSpPr>
        <p:spPr bwMode="auto">
          <a:xfrm>
            <a:off x="1758950" y="3797300"/>
            <a:ext cx="622300" cy="293688"/>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AGENCY REVENUE</a:t>
            </a:r>
          </a:p>
          <a:p>
            <a:pPr algn="ctr">
              <a:defRPr/>
            </a:pPr>
            <a:r>
              <a:rPr lang="en-US" sz="500" b="1" dirty="0"/>
              <a:t>ESTIMATE</a:t>
            </a:r>
          </a:p>
        </p:txBody>
      </p:sp>
      <p:sp>
        <p:nvSpPr>
          <p:cNvPr id="26649" name="Rectangle 41"/>
          <p:cNvSpPr>
            <a:spLocks noChangeArrowheads="1"/>
          </p:cNvSpPr>
          <p:nvPr/>
        </p:nvSpPr>
        <p:spPr bwMode="auto">
          <a:xfrm>
            <a:off x="1554163" y="5135563"/>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26650" name="Rectangle 42"/>
          <p:cNvSpPr>
            <a:spLocks noChangeArrowheads="1"/>
          </p:cNvSpPr>
          <p:nvPr/>
        </p:nvSpPr>
        <p:spPr bwMode="auto">
          <a:xfrm>
            <a:off x="1554162" y="5645150"/>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Grant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Slide Number Placeholder 1"/>
          <p:cNvSpPr>
            <a:spLocks noGrp="1"/>
          </p:cNvSpPr>
          <p:nvPr>
            <p:ph type="sldNum" sz="quarter" idx="12"/>
          </p:nvPr>
        </p:nvSpPr>
        <p:spPr/>
        <p:txBody>
          <a:bodyPr/>
          <a:lstStyle/>
          <a:p>
            <a:pPr>
              <a:defRPr/>
            </a:pPr>
            <a:fld id="{98D5CD31-52F3-4FFB-8545-B89877FC1EC6}" type="slidenum">
              <a:rPr lang="en-US"/>
              <a:pPr>
                <a:defRPr/>
              </a:pPr>
              <a:t>16</a:t>
            </a:fld>
            <a:endParaRPr lang="en-US"/>
          </a:p>
        </p:txBody>
      </p:sp>
      <p:sp>
        <p:nvSpPr>
          <p:cNvPr id="28675" name="Rectangle 2"/>
          <p:cNvSpPr>
            <a:spLocks noChangeArrowheads="1"/>
          </p:cNvSpPr>
          <p:nvPr/>
        </p:nvSpPr>
        <p:spPr bwMode="auto">
          <a:xfrm>
            <a:off x="292100" y="1730375"/>
            <a:ext cx="8458200" cy="3922713"/>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8676" name="Rectangle 3"/>
          <p:cNvSpPr>
            <a:spLocks noChangeArrowheads="1"/>
          </p:cNvSpPr>
          <p:nvPr/>
        </p:nvSpPr>
        <p:spPr bwMode="auto">
          <a:xfrm>
            <a:off x="415925" y="1757363"/>
            <a:ext cx="833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chemeClr val="bg2"/>
                </a:solidFill>
              </a:rPr>
              <a:t>Agency Revenue</a:t>
            </a:r>
          </a:p>
        </p:txBody>
      </p:sp>
      <p:graphicFrame>
        <p:nvGraphicFramePr>
          <p:cNvPr id="694315" name="Group 43"/>
          <p:cNvGraphicFramePr>
            <a:graphicFrameLocks noGrp="1"/>
          </p:cNvGraphicFramePr>
          <p:nvPr/>
        </p:nvGraphicFramePr>
        <p:xfrm>
          <a:off x="598488" y="2251075"/>
          <a:ext cx="7886700" cy="3121026"/>
        </p:xfrm>
        <a:graphic>
          <a:graphicData uri="http://schemas.openxmlformats.org/drawingml/2006/table">
            <a:tbl>
              <a:tblPr/>
              <a:tblGrid>
                <a:gridCol w="2152650">
                  <a:extLst>
                    <a:ext uri="{9D8B030D-6E8A-4147-A177-3AD203B41FA5}">
                      <a16:colId xmlns:a16="http://schemas.microsoft.com/office/drawing/2014/main" val="20000"/>
                    </a:ext>
                  </a:extLst>
                </a:gridCol>
                <a:gridCol w="2008187">
                  <a:extLst>
                    <a:ext uri="{9D8B030D-6E8A-4147-A177-3AD203B41FA5}">
                      <a16:colId xmlns:a16="http://schemas.microsoft.com/office/drawing/2014/main" val="20001"/>
                    </a:ext>
                  </a:extLst>
                </a:gridCol>
                <a:gridCol w="1408113">
                  <a:extLst>
                    <a:ext uri="{9D8B030D-6E8A-4147-A177-3AD203B41FA5}">
                      <a16:colId xmlns:a16="http://schemas.microsoft.com/office/drawing/2014/main" val="20002"/>
                    </a:ext>
                  </a:extLst>
                </a:gridCol>
                <a:gridCol w="2317750">
                  <a:extLst>
                    <a:ext uri="{9D8B030D-6E8A-4147-A177-3AD203B41FA5}">
                      <a16:colId xmlns:a16="http://schemas.microsoft.com/office/drawing/2014/main" val="20003"/>
                    </a:ext>
                  </a:extLst>
                </a:gridCol>
              </a:tblGrid>
              <a:tr h="1027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Budget Translation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Control ChartField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Control CF      Value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78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All Funds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Account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Department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bl>
          </a:graphicData>
        </a:graphic>
      </p:graphicFrame>
      <p:sp>
        <p:nvSpPr>
          <p:cNvPr id="28704" name="Rectangle 26"/>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8705" name="Rectangle 27"/>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Revenue Estimate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2EA5C01B-2745-4C53-8B8B-55DB1914A921}" type="slidenum">
              <a:rPr lang="en-US"/>
              <a:pPr>
                <a:defRPr/>
              </a:pPr>
              <a:t>17</a:t>
            </a:fld>
            <a:endParaRPr lang="en-US"/>
          </a:p>
        </p:txBody>
      </p:sp>
      <p:sp>
        <p:nvSpPr>
          <p:cNvPr id="29699" name="Rectangle 27"/>
          <p:cNvSpPr>
            <a:spLocks noGrp="1" noChangeArrowheads="1"/>
          </p:cNvSpPr>
          <p:nvPr>
            <p:ph type="title" idx="4294967295"/>
          </p:nvPr>
        </p:nvSpPr>
        <p:spPr>
          <a:xfrm>
            <a:off x="1968500" y="431800"/>
            <a:ext cx="7175500" cy="914400"/>
          </a:xfrm>
        </p:spPr>
        <p:txBody>
          <a:bodyPr/>
          <a:lstStyle/>
          <a:p>
            <a:pPr eaLnBrk="1" hangingPunct="1"/>
            <a:r>
              <a:rPr lang="en-US" sz="3200" dirty="0">
                <a:solidFill>
                  <a:schemeClr val="tx1"/>
                </a:solidFill>
              </a:rPr>
              <a:t>		Appropriation Budget</a:t>
            </a:r>
            <a:endParaRPr lang="en-US" dirty="0">
              <a:solidFill>
                <a:schemeClr val="tx1"/>
              </a:solidFill>
            </a:endParaRPr>
          </a:p>
        </p:txBody>
      </p:sp>
      <p:sp>
        <p:nvSpPr>
          <p:cNvPr id="29700" name="Rectangle 2"/>
          <p:cNvSpPr>
            <a:spLocks noChangeArrowheads="1"/>
          </p:cNvSpPr>
          <p:nvPr/>
        </p:nvSpPr>
        <p:spPr bwMode="auto">
          <a:xfrm>
            <a:off x="2895600" y="2052638"/>
            <a:ext cx="5888038" cy="464026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773123" name="Rectangle 3"/>
          <p:cNvSpPr>
            <a:spLocks noChangeArrowheads="1"/>
          </p:cNvSpPr>
          <p:nvPr/>
        </p:nvSpPr>
        <p:spPr bwMode="auto">
          <a:xfrm>
            <a:off x="3089275" y="2209800"/>
            <a:ext cx="5454650" cy="4241799"/>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29702"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29703" name="Rectangle 5"/>
          <p:cNvSpPr>
            <a:spLocks noChangeArrowheads="1"/>
          </p:cNvSpPr>
          <p:nvPr/>
        </p:nvSpPr>
        <p:spPr bwMode="auto">
          <a:xfrm>
            <a:off x="3101975" y="2305050"/>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29704" name="Rectangle 6"/>
          <p:cNvSpPr>
            <a:spLocks noChangeArrowheads="1"/>
          </p:cNvSpPr>
          <p:nvPr/>
        </p:nvSpPr>
        <p:spPr bwMode="auto">
          <a:xfrm>
            <a:off x="3089275" y="2514600"/>
            <a:ext cx="5694363"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7663" indent="-347663" eaLnBrk="0" hangingPunct="0">
              <a:buClr>
                <a:srgbClr val="993300"/>
              </a:buClr>
              <a:buFont typeface="Wingdings" pitchFamily="2" charset="2"/>
              <a:buChar char="è"/>
            </a:pPr>
            <a:endParaRPr lang="en-AU" sz="1600" dirty="0"/>
          </a:p>
          <a:p>
            <a:pPr marL="347663" indent="-347663" eaLnBrk="0" hangingPunct="0">
              <a:buClr>
                <a:schemeClr val="tx1"/>
              </a:buClr>
              <a:buFont typeface="Wingdings" pitchFamily="2" charset="2"/>
              <a:buChar char="è"/>
            </a:pPr>
            <a:r>
              <a:rPr lang="en-AU" dirty="0"/>
              <a:t>Legal spending authorized by the General Assembly</a:t>
            </a:r>
          </a:p>
          <a:p>
            <a:pPr marL="347663" indent="-347663" eaLnBrk="0" hangingPunct="0">
              <a:buClr>
                <a:schemeClr val="tx1"/>
              </a:buClr>
              <a:buFont typeface="Wingdings" pitchFamily="2" charset="2"/>
              <a:buChar char="è"/>
            </a:pPr>
            <a:endParaRPr lang="en-US" dirty="0"/>
          </a:p>
          <a:p>
            <a:pPr marL="347663" indent="-347663" eaLnBrk="0" hangingPunct="0">
              <a:buClr>
                <a:schemeClr val="tx1"/>
              </a:buClr>
              <a:buFont typeface="Wingdings" pitchFamily="2" charset="2"/>
              <a:buChar char="è"/>
            </a:pPr>
            <a:r>
              <a:rPr lang="en-US" dirty="0"/>
              <a:t>Highest level of expense budget in OAKS</a:t>
            </a:r>
          </a:p>
          <a:p>
            <a:pPr marL="347663" indent="-347663" eaLnBrk="0" hangingPunct="0">
              <a:buClr>
                <a:schemeClr val="tx1"/>
              </a:buClr>
              <a:buFont typeface="Wingdings" pitchFamily="2" charset="2"/>
              <a:buChar char="è"/>
            </a:pPr>
            <a:endParaRPr lang="en-US" dirty="0"/>
          </a:p>
          <a:p>
            <a:pPr marL="347663" indent="-347663" eaLnBrk="0" hangingPunct="0">
              <a:buClr>
                <a:schemeClr val="tx1"/>
              </a:buClr>
              <a:buFont typeface="Wingdings" pitchFamily="2" charset="2"/>
              <a:buChar char="è"/>
            </a:pPr>
            <a:r>
              <a:rPr lang="en-US" dirty="0"/>
              <a:t>Annual Budget Period</a:t>
            </a:r>
          </a:p>
          <a:p>
            <a:pPr marL="347663" indent="-347663" eaLnBrk="0" hangingPunct="0">
              <a:buClr>
                <a:schemeClr val="tx1"/>
              </a:buClr>
              <a:buFont typeface="Wingdings" pitchFamily="2" charset="2"/>
              <a:buChar char="è"/>
            </a:pPr>
            <a:endParaRPr lang="en-US" dirty="0"/>
          </a:p>
          <a:p>
            <a:pPr marL="347663" indent="-347663" eaLnBrk="0" hangingPunct="0">
              <a:buClr>
                <a:schemeClr val="tx1"/>
              </a:buClr>
              <a:buFont typeface="Wingdings" pitchFamily="2" charset="2"/>
              <a:buChar char="è"/>
            </a:pPr>
            <a:r>
              <a:rPr lang="en-US" dirty="0"/>
              <a:t>Always established as a control budget</a:t>
            </a:r>
          </a:p>
          <a:p>
            <a:pPr marL="347663" indent="-347663" eaLnBrk="0" hangingPunct="0">
              <a:buClr>
                <a:schemeClr val="tx1"/>
              </a:buClr>
              <a:buFont typeface="Wingdings" pitchFamily="2" charset="2"/>
              <a:buChar char="è"/>
            </a:pPr>
            <a:endParaRPr lang="en-US" dirty="0"/>
          </a:p>
          <a:p>
            <a:pPr marL="347663" indent="-347663" eaLnBrk="0" hangingPunct="0">
              <a:buClr>
                <a:schemeClr val="tx1"/>
              </a:buClr>
              <a:buFont typeface="Wingdings" pitchFamily="2" charset="2"/>
              <a:buChar char="è"/>
            </a:pPr>
            <a:r>
              <a:rPr lang="en-US" dirty="0"/>
              <a:t>Maintained centrally by OBM</a:t>
            </a:r>
          </a:p>
          <a:p>
            <a:pPr marL="347663" indent="-347663" eaLnBrk="0" hangingPunct="0">
              <a:buClr>
                <a:schemeClr val="tx1"/>
              </a:buClr>
              <a:buFont typeface="Wingdings" pitchFamily="2" charset="2"/>
              <a:buChar char="è"/>
            </a:pPr>
            <a:endParaRPr lang="en-US" dirty="0"/>
          </a:p>
          <a:p>
            <a:pPr eaLnBrk="0" hangingPunct="0">
              <a:buClr>
                <a:schemeClr val="tx1"/>
              </a:buClr>
            </a:pPr>
            <a:endParaRPr lang="en-US" dirty="0"/>
          </a:p>
          <a:p>
            <a:pPr marL="347663" indent="-347663" eaLnBrk="0" hangingPunct="0">
              <a:buClr>
                <a:schemeClr val="tx1"/>
              </a:buClr>
              <a:buFont typeface="Wingdings" pitchFamily="2" charset="2"/>
              <a:buNone/>
            </a:pPr>
            <a:endParaRPr lang="en-US" dirty="0"/>
          </a:p>
        </p:txBody>
      </p:sp>
      <p:sp>
        <p:nvSpPr>
          <p:cNvPr id="773133" name="Text Box 13"/>
          <p:cNvSpPr txBox="1">
            <a:spLocks noChangeArrowheads="1"/>
          </p:cNvSpPr>
          <p:nvPr/>
        </p:nvSpPr>
        <p:spPr bwMode="auto">
          <a:xfrm>
            <a:off x="14288" y="2979738"/>
            <a:ext cx="2873375" cy="396875"/>
          </a:xfrm>
          <a:prstGeom prst="rect">
            <a:avLst/>
          </a:prstGeom>
          <a:noFill/>
          <a:ln w="9525">
            <a:noFill/>
            <a:miter lim="800000"/>
            <a:headEnd/>
            <a:tailEnd/>
          </a:ln>
          <a:effectLst/>
        </p:spPr>
        <p:txBody>
          <a:bodyPr>
            <a:spAutoFit/>
          </a:bodyPr>
          <a:lstStyle/>
          <a:p>
            <a:pPr algn="ctr">
              <a:spcBef>
                <a:spcPct val="50000"/>
              </a:spcBef>
              <a:defRPr/>
            </a:pPr>
            <a:r>
              <a:rPr lang="en-US" sz="2000" b="1" dirty="0"/>
              <a:t>APPROPRIATION</a:t>
            </a:r>
          </a:p>
        </p:txBody>
      </p:sp>
      <p:sp>
        <p:nvSpPr>
          <p:cNvPr id="29706"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8683" name="Rectangle 28"/>
          <p:cNvSpPr>
            <a:spLocks noChangeArrowheads="1"/>
          </p:cNvSpPr>
          <p:nvPr/>
        </p:nvSpPr>
        <p:spPr bwMode="auto">
          <a:xfrm>
            <a:off x="915988" y="3954463"/>
            <a:ext cx="636587" cy="177800"/>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APPROPRIATION</a:t>
            </a:r>
          </a:p>
        </p:txBody>
      </p:sp>
      <p:sp>
        <p:nvSpPr>
          <p:cNvPr id="28685" name="Rectangle 30"/>
          <p:cNvSpPr>
            <a:spLocks noChangeArrowheads="1"/>
          </p:cNvSpPr>
          <p:nvPr/>
        </p:nvSpPr>
        <p:spPr bwMode="auto">
          <a:xfrm>
            <a:off x="1239838" y="4435475"/>
            <a:ext cx="608012"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28687" name="Rectangle 32"/>
          <p:cNvSpPr>
            <a:spLocks noChangeArrowheads="1"/>
          </p:cNvSpPr>
          <p:nvPr/>
        </p:nvSpPr>
        <p:spPr bwMode="auto">
          <a:xfrm>
            <a:off x="1560513" y="4940300"/>
            <a:ext cx="606425"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28688" name="Rectangle 33"/>
          <p:cNvSpPr>
            <a:spLocks noChangeArrowheads="1"/>
          </p:cNvSpPr>
          <p:nvPr/>
        </p:nvSpPr>
        <p:spPr bwMode="auto">
          <a:xfrm>
            <a:off x="1565276" y="5453063"/>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Project</a:t>
            </a:r>
          </a:p>
        </p:txBody>
      </p:sp>
      <p:sp>
        <p:nvSpPr>
          <p:cNvPr id="29714" name="AutoShape 35"/>
          <p:cNvSpPr>
            <a:spLocks noChangeArrowheads="1"/>
          </p:cNvSpPr>
          <p:nvPr/>
        </p:nvSpPr>
        <p:spPr bwMode="auto">
          <a:xfrm>
            <a:off x="690563" y="4159250"/>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28694" name="Rectangle 39"/>
          <p:cNvSpPr>
            <a:spLocks noChangeArrowheads="1"/>
          </p:cNvSpPr>
          <p:nvPr/>
        </p:nvSpPr>
        <p:spPr bwMode="auto">
          <a:xfrm>
            <a:off x="706438" y="3502025"/>
            <a:ext cx="622300"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CASH CONTROL</a:t>
            </a:r>
          </a:p>
        </p:txBody>
      </p:sp>
      <p:sp>
        <p:nvSpPr>
          <p:cNvPr id="28695" name="Rectangle 40"/>
          <p:cNvSpPr>
            <a:spLocks noChangeArrowheads="1"/>
          </p:cNvSpPr>
          <p:nvPr/>
        </p:nvSpPr>
        <p:spPr bwMode="auto">
          <a:xfrm>
            <a:off x="1763713" y="3502025"/>
            <a:ext cx="622300" cy="2936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28696" name="Rectangle 41"/>
          <p:cNvSpPr>
            <a:spLocks noChangeArrowheads="1"/>
          </p:cNvSpPr>
          <p:nvPr/>
        </p:nvSpPr>
        <p:spPr bwMode="auto">
          <a:xfrm>
            <a:off x="1758950" y="3797300"/>
            <a:ext cx="622300" cy="2936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28697" name="Rectangle 42"/>
          <p:cNvSpPr>
            <a:spLocks noChangeArrowheads="1"/>
          </p:cNvSpPr>
          <p:nvPr/>
        </p:nvSpPr>
        <p:spPr bwMode="auto">
          <a:xfrm>
            <a:off x="1554163" y="5135563"/>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28698" name="Rectangle 43"/>
          <p:cNvSpPr>
            <a:spLocks noChangeArrowheads="1"/>
          </p:cNvSpPr>
          <p:nvPr/>
        </p:nvSpPr>
        <p:spPr bwMode="auto">
          <a:xfrm>
            <a:off x="1560513" y="5648325"/>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Grant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Slide Number Placeholder 1"/>
          <p:cNvSpPr>
            <a:spLocks noGrp="1"/>
          </p:cNvSpPr>
          <p:nvPr>
            <p:ph type="sldNum" sz="quarter" idx="12"/>
          </p:nvPr>
        </p:nvSpPr>
        <p:spPr/>
        <p:txBody>
          <a:bodyPr/>
          <a:lstStyle/>
          <a:p>
            <a:pPr>
              <a:defRPr/>
            </a:pPr>
            <a:fld id="{C53FBD8F-9D0C-494F-A19A-FEDFCDFEBE2B}" type="slidenum">
              <a:rPr lang="en-US"/>
              <a:pPr>
                <a:defRPr/>
              </a:pPr>
              <a:t>18</a:t>
            </a:fld>
            <a:endParaRPr lang="en-US"/>
          </a:p>
        </p:txBody>
      </p:sp>
      <p:sp>
        <p:nvSpPr>
          <p:cNvPr id="30723" name="Rectangle 2"/>
          <p:cNvSpPr>
            <a:spLocks noChangeArrowheads="1"/>
          </p:cNvSpPr>
          <p:nvPr/>
        </p:nvSpPr>
        <p:spPr bwMode="auto">
          <a:xfrm>
            <a:off x="373063" y="2057400"/>
            <a:ext cx="8439150" cy="4483100"/>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9700" name="Rectangle 3"/>
          <p:cNvSpPr>
            <a:spLocks noChangeArrowheads="1"/>
          </p:cNvSpPr>
          <p:nvPr/>
        </p:nvSpPr>
        <p:spPr bwMode="auto">
          <a:xfrm>
            <a:off x="373063" y="2120900"/>
            <a:ext cx="833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defRPr/>
            </a:pPr>
            <a:r>
              <a:rPr lang="en-AU" sz="2400" b="1" dirty="0">
                <a:solidFill>
                  <a:schemeClr val="accent5">
                    <a:lumMod val="50000"/>
                  </a:schemeClr>
                </a:solidFill>
              </a:rPr>
              <a:t>Appropriation</a:t>
            </a:r>
          </a:p>
        </p:txBody>
      </p:sp>
      <p:graphicFrame>
        <p:nvGraphicFramePr>
          <p:cNvPr id="775209" name="Group 41"/>
          <p:cNvGraphicFramePr>
            <a:graphicFrameLocks noGrp="1"/>
          </p:cNvGraphicFramePr>
          <p:nvPr>
            <p:extLst>
              <p:ext uri="{D42A27DB-BD31-4B8C-83A1-F6EECF244321}">
                <p14:modId xmlns:p14="http://schemas.microsoft.com/office/powerpoint/2010/main" val="3932383548"/>
              </p:ext>
            </p:extLst>
          </p:nvPr>
        </p:nvGraphicFramePr>
        <p:xfrm>
          <a:off x="600075" y="2643188"/>
          <a:ext cx="7886700" cy="2936877"/>
        </p:xfrm>
        <a:graphic>
          <a:graphicData uri="http://schemas.openxmlformats.org/drawingml/2006/table">
            <a:tbl>
              <a:tblPr/>
              <a:tblGrid>
                <a:gridCol w="2152650">
                  <a:extLst>
                    <a:ext uri="{9D8B030D-6E8A-4147-A177-3AD203B41FA5}">
                      <a16:colId xmlns:a16="http://schemas.microsoft.com/office/drawing/2014/main" val="20000"/>
                    </a:ext>
                  </a:extLst>
                </a:gridCol>
                <a:gridCol w="211455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6400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Budget Keys</a:t>
                      </a: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Budget Translation</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 Control ChartField</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Control CF      Value</a:t>
                      </a:r>
                    </a:p>
                  </a:txBody>
                  <a:tcPr marT="45714" marB="4571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5539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Fund</a:t>
                      </a: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X</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All Funds</a:t>
                      </a:r>
                    </a:p>
                  </a:txBody>
                  <a:tcPr marT="45714" marB="4571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5809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ALI</a:t>
                      </a: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5809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Department</a:t>
                      </a: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Agency</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5809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Account</a:t>
                      </a:r>
                    </a:p>
                  </a:txBody>
                  <a:tcPr marT="45714" marB="4571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All Expenses</a:t>
                      </a: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14" marB="4571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bl>
          </a:graphicData>
        </a:graphic>
      </p:graphicFrame>
      <p:sp>
        <p:nvSpPr>
          <p:cNvPr id="30757" name="Rectangle 31"/>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30758" name="Rectangle 32"/>
          <p:cNvSpPr>
            <a:spLocks noChangeArrowheads="1"/>
          </p:cNvSpPr>
          <p:nvPr/>
        </p:nvSpPr>
        <p:spPr bwMode="auto">
          <a:xfrm>
            <a:off x="2374900" y="593725"/>
            <a:ext cx="6716713"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 	Appropriation Budget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Slide Number Placeholder 1"/>
          <p:cNvSpPr>
            <a:spLocks noGrp="1"/>
          </p:cNvSpPr>
          <p:nvPr>
            <p:ph type="sldNum" sz="quarter" idx="12"/>
          </p:nvPr>
        </p:nvSpPr>
        <p:spPr/>
        <p:txBody>
          <a:bodyPr/>
          <a:lstStyle/>
          <a:p>
            <a:pPr>
              <a:defRPr/>
            </a:pPr>
            <a:fld id="{F9863A2A-3EF2-47E0-9A91-D526667534DA}" type="slidenum">
              <a:rPr lang="en-US"/>
              <a:pPr>
                <a:defRPr/>
              </a:pPr>
              <a:t>19</a:t>
            </a:fld>
            <a:endParaRPr lang="en-US"/>
          </a:p>
        </p:txBody>
      </p:sp>
      <p:sp>
        <p:nvSpPr>
          <p:cNvPr id="31747" name="Rectangle 2"/>
          <p:cNvSpPr>
            <a:spLocks noChangeArrowheads="1"/>
          </p:cNvSpPr>
          <p:nvPr/>
        </p:nvSpPr>
        <p:spPr bwMode="auto">
          <a:xfrm>
            <a:off x="511175" y="1522413"/>
            <a:ext cx="8315325" cy="4097337"/>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1748" name="Text Box 3"/>
          <p:cNvSpPr txBox="1">
            <a:spLocks noChangeArrowheads="1"/>
          </p:cNvSpPr>
          <p:nvPr/>
        </p:nvSpPr>
        <p:spPr bwMode="auto">
          <a:xfrm>
            <a:off x="3611563"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1749" name="Rectangle 4"/>
          <p:cNvSpPr>
            <a:spLocks noChangeArrowheads="1"/>
          </p:cNvSpPr>
          <p:nvPr/>
        </p:nvSpPr>
        <p:spPr bwMode="auto">
          <a:xfrm>
            <a:off x="1892301" y="338138"/>
            <a:ext cx="71612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Appropriation Example</a:t>
            </a:r>
          </a:p>
        </p:txBody>
      </p:sp>
      <p:sp>
        <p:nvSpPr>
          <p:cNvPr id="952325" name="Rectangle 5"/>
          <p:cNvSpPr>
            <a:spLocks noChangeArrowheads="1"/>
          </p:cNvSpPr>
          <p:nvPr/>
        </p:nvSpPr>
        <p:spPr bwMode="auto">
          <a:xfrm>
            <a:off x="823913" y="1738313"/>
            <a:ext cx="7786687" cy="360680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31751" name="Text Box 6"/>
          <p:cNvSpPr txBox="1">
            <a:spLocks noChangeArrowheads="1"/>
          </p:cNvSpPr>
          <p:nvPr/>
        </p:nvSpPr>
        <p:spPr bwMode="auto">
          <a:xfrm>
            <a:off x="3633788" y="2225675"/>
            <a:ext cx="1857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graphicFrame>
        <p:nvGraphicFramePr>
          <p:cNvPr id="952403" name="Group 83"/>
          <p:cNvGraphicFramePr>
            <a:graphicFrameLocks noGrp="1"/>
          </p:cNvGraphicFramePr>
          <p:nvPr>
            <p:extLst>
              <p:ext uri="{D42A27DB-BD31-4B8C-83A1-F6EECF244321}">
                <p14:modId xmlns:p14="http://schemas.microsoft.com/office/powerpoint/2010/main" val="2903862014"/>
              </p:ext>
            </p:extLst>
          </p:nvPr>
        </p:nvGraphicFramePr>
        <p:xfrm>
          <a:off x="1347788" y="2867025"/>
          <a:ext cx="6429375" cy="1852627"/>
        </p:xfrm>
        <a:graphic>
          <a:graphicData uri="http://schemas.openxmlformats.org/drawingml/2006/table">
            <a:tbl>
              <a:tblPr/>
              <a:tblGrid>
                <a:gridCol w="1293812">
                  <a:extLst>
                    <a:ext uri="{9D8B030D-6E8A-4147-A177-3AD203B41FA5}">
                      <a16:colId xmlns:a16="http://schemas.microsoft.com/office/drawing/2014/main" val="20000"/>
                    </a:ext>
                  </a:extLst>
                </a:gridCol>
                <a:gridCol w="1058863">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1069975">
                  <a:extLst>
                    <a:ext uri="{9D8B030D-6E8A-4147-A177-3AD203B41FA5}">
                      <a16:colId xmlns:a16="http://schemas.microsoft.com/office/drawing/2014/main" val="20003"/>
                    </a:ext>
                  </a:extLst>
                </a:gridCol>
                <a:gridCol w="1025525">
                  <a:extLst>
                    <a:ext uri="{9D8B030D-6E8A-4147-A177-3AD203B41FA5}">
                      <a16:colId xmlns:a16="http://schemas.microsoft.com/office/drawing/2014/main" val="20004"/>
                    </a:ext>
                  </a:extLst>
                </a:gridCol>
                <a:gridCol w="1117600">
                  <a:extLst>
                    <a:ext uri="{9D8B030D-6E8A-4147-A177-3AD203B41FA5}">
                      <a16:colId xmlns:a16="http://schemas.microsoft.com/office/drawing/2014/main" val="20005"/>
                    </a:ext>
                  </a:extLst>
                </a:gridCol>
              </a:tblGrid>
              <a:tr h="5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Fund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ALI</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Dept (Agency)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(All Exp)</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1,000,000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7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470401</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7,000,000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1782" name="Rectangle 79"/>
          <p:cNvSpPr>
            <a:spLocks noChangeArrowheads="1"/>
          </p:cNvSpPr>
          <p:nvPr/>
        </p:nvSpPr>
        <p:spPr bwMode="auto">
          <a:xfrm>
            <a:off x="1069975" y="1951038"/>
            <a:ext cx="6418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000" b="1" dirty="0"/>
              <a:t>Operating Appropriation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pPr>
              <a:defRPr/>
            </a:pPr>
            <a:fld id="{3A01BA62-B9B1-4375-B08C-BB6DDFFB5B04}" type="slidenum">
              <a:rPr lang="en-US"/>
              <a:pPr>
                <a:defRPr/>
              </a:pPr>
              <a:t>2</a:t>
            </a:fld>
            <a:endParaRPr lang="en-US" dirty="0"/>
          </a:p>
        </p:txBody>
      </p:sp>
      <p:sp>
        <p:nvSpPr>
          <p:cNvPr id="16387" name="Text Box 3"/>
          <p:cNvSpPr txBox="1">
            <a:spLocks noChangeArrowheads="1"/>
          </p:cNvSpPr>
          <p:nvPr/>
        </p:nvSpPr>
        <p:spPr bwMode="auto">
          <a:xfrm>
            <a:off x="1830388" y="47625"/>
            <a:ext cx="1841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80000"/>
              </a:lnSpc>
            </a:pPr>
            <a:endParaRPr lang="en-US" sz="3600" b="1"/>
          </a:p>
        </p:txBody>
      </p:sp>
      <p:sp>
        <p:nvSpPr>
          <p:cNvPr id="16388" name="Text Box 4"/>
          <p:cNvSpPr txBox="1">
            <a:spLocks noChangeArrowheads="1"/>
          </p:cNvSpPr>
          <p:nvPr/>
        </p:nvSpPr>
        <p:spPr bwMode="auto">
          <a:xfrm>
            <a:off x="230188" y="1362075"/>
            <a:ext cx="23241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AU" sz="3200">
                <a:solidFill>
                  <a:srgbClr val="FFFFFF"/>
                </a:solidFill>
              </a:rPr>
              <a:t>Fund</a:t>
            </a:r>
          </a:p>
          <a:p>
            <a:endParaRPr lang="en-AU" sz="3200">
              <a:solidFill>
                <a:srgbClr val="FFFFFF"/>
              </a:solidFill>
            </a:endParaRPr>
          </a:p>
          <a:p>
            <a:r>
              <a:rPr lang="en-AU" sz="3200">
                <a:solidFill>
                  <a:srgbClr val="FFFFFF"/>
                </a:solidFill>
              </a:rPr>
              <a:t>Account</a:t>
            </a:r>
          </a:p>
          <a:p>
            <a:endParaRPr lang="en-AU" sz="3200">
              <a:solidFill>
                <a:srgbClr val="FFFFFF"/>
              </a:solidFill>
            </a:endParaRPr>
          </a:p>
          <a:p>
            <a:r>
              <a:rPr lang="en-AU" sz="3200">
                <a:solidFill>
                  <a:srgbClr val="FFFFFF"/>
                </a:solidFill>
              </a:rPr>
              <a:t>ALI</a:t>
            </a:r>
          </a:p>
          <a:p>
            <a:endParaRPr lang="en-AU" sz="3200">
              <a:solidFill>
                <a:srgbClr val="FFFFFF"/>
              </a:solidFill>
            </a:endParaRPr>
          </a:p>
          <a:p>
            <a:r>
              <a:rPr lang="en-AU" sz="3200">
                <a:solidFill>
                  <a:srgbClr val="FFFFFF"/>
                </a:solidFill>
              </a:rPr>
              <a:t>Department</a:t>
            </a:r>
          </a:p>
          <a:p>
            <a:endParaRPr lang="en-AU" sz="3200" b="1">
              <a:solidFill>
                <a:srgbClr val="FFFFFF"/>
              </a:solidFill>
            </a:endParaRPr>
          </a:p>
          <a:p>
            <a:r>
              <a:rPr lang="en-AU" sz="3200">
                <a:solidFill>
                  <a:srgbClr val="FFFFFF"/>
                </a:solidFill>
              </a:rPr>
              <a:t>Program</a:t>
            </a:r>
          </a:p>
        </p:txBody>
      </p:sp>
      <p:sp>
        <p:nvSpPr>
          <p:cNvPr id="16389" name="Text Box 5"/>
          <p:cNvSpPr txBox="1">
            <a:spLocks noChangeArrowheads="1"/>
          </p:cNvSpPr>
          <p:nvPr/>
        </p:nvSpPr>
        <p:spPr bwMode="auto">
          <a:xfrm>
            <a:off x="5729288" y="1038225"/>
            <a:ext cx="32146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AU" sz="3200">
                <a:solidFill>
                  <a:srgbClr val="FFFFFF"/>
                </a:solidFill>
              </a:rPr>
              <a:t>Reporting</a:t>
            </a:r>
          </a:p>
          <a:p>
            <a:pPr algn="r"/>
            <a:endParaRPr lang="en-AU" sz="3200">
              <a:solidFill>
                <a:srgbClr val="FFFFFF"/>
              </a:solidFill>
            </a:endParaRPr>
          </a:p>
          <a:p>
            <a:pPr algn="r"/>
            <a:r>
              <a:rPr lang="en-AU" sz="3200">
                <a:solidFill>
                  <a:srgbClr val="FFFFFF"/>
                </a:solidFill>
              </a:rPr>
              <a:t>Grant</a:t>
            </a:r>
          </a:p>
          <a:p>
            <a:pPr algn="r"/>
            <a:endParaRPr lang="en-AU" sz="3200">
              <a:solidFill>
                <a:srgbClr val="FFFFFF"/>
              </a:solidFill>
            </a:endParaRPr>
          </a:p>
          <a:p>
            <a:pPr algn="r"/>
            <a:r>
              <a:rPr lang="en-AU" sz="3200">
                <a:solidFill>
                  <a:srgbClr val="FFFFFF"/>
                </a:solidFill>
              </a:rPr>
              <a:t>Project</a:t>
            </a:r>
          </a:p>
          <a:p>
            <a:pPr algn="r"/>
            <a:endParaRPr lang="en-AU" sz="3200">
              <a:solidFill>
                <a:srgbClr val="FFFFFF"/>
              </a:solidFill>
            </a:endParaRPr>
          </a:p>
          <a:p>
            <a:pPr algn="r"/>
            <a:r>
              <a:rPr lang="en-AU" sz="3200">
                <a:solidFill>
                  <a:srgbClr val="FFFFFF"/>
                </a:solidFill>
              </a:rPr>
              <a:t>Agency Use</a:t>
            </a:r>
          </a:p>
          <a:p>
            <a:pPr algn="r"/>
            <a:endParaRPr lang="en-AU" sz="3200">
              <a:solidFill>
                <a:srgbClr val="FFFFFF"/>
              </a:solidFill>
            </a:endParaRPr>
          </a:p>
          <a:p>
            <a:pPr algn="r"/>
            <a:r>
              <a:rPr lang="en-AU" sz="3200">
                <a:solidFill>
                  <a:srgbClr val="FFFFFF"/>
                </a:solidFill>
              </a:rPr>
              <a:t>Service Location</a:t>
            </a:r>
            <a:endParaRPr lang="en-AU" sz="3200" b="1">
              <a:solidFill>
                <a:srgbClr val="FFFFFF"/>
              </a:solidFill>
            </a:endParaRPr>
          </a:p>
        </p:txBody>
      </p:sp>
      <p:sp>
        <p:nvSpPr>
          <p:cNvPr id="16390" name="Text Box 6"/>
          <p:cNvSpPr txBox="1">
            <a:spLocks noChangeArrowheads="1"/>
          </p:cNvSpPr>
          <p:nvPr/>
        </p:nvSpPr>
        <p:spPr bwMode="auto">
          <a:xfrm>
            <a:off x="2141538" y="5813425"/>
            <a:ext cx="6311900" cy="608013"/>
          </a:xfrm>
          <a:prstGeom prst="rect">
            <a:avLst/>
          </a:prstGeom>
          <a:solidFill>
            <a:srgbClr val="FFFFCC"/>
          </a:solidFill>
          <a:ln w="28575">
            <a:solidFill>
              <a:schemeClr val="tx1"/>
            </a:solidFill>
            <a:miter lim="800000"/>
            <a:headEnd/>
            <a:tailEnd/>
          </a:ln>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AU" sz="3200" b="1" i="1" dirty="0" err="1">
                <a:solidFill>
                  <a:srgbClr val="CC6600"/>
                </a:solidFill>
              </a:rPr>
              <a:t>Chartfields</a:t>
            </a:r>
            <a:r>
              <a:rPr lang="en-AU" sz="3200" b="1" dirty="0">
                <a:solidFill>
                  <a:srgbClr val="990000"/>
                </a:solidFill>
              </a:rPr>
              <a:t> </a:t>
            </a:r>
            <a:r>
              <a:rPr lang="en-AU" sz="3200" b="1" dirty="0"/>
              <a:t>= </a:t>
            </a:r>
            <a:r>
              <a:rPr lang="en-AU" sz="3200" b="1" i="1" dirty="0">
                <a:solidFill>
                  <a:srgbClr val="000099"/>
                </a:solidFill>
              </a:rPr>
              <a:t>Chart of Accounts</a:t>
            </a:r>
            <a:endParaRPr lang="en-AU" sz="3200" b="1" dirty="0">
              <a:solidFill>
                <a:srgbClr val="000099"/>
              </a:solidFill>
            </a:endParaRPr>
          </a:p>
        </p:txBody>
      </p:sp>
      <p:sp>
        <p:nvSpPr>
          <p:cNvPr id="16391" name="Line 7"/>
          <p:cNvSpPr>
            <a:spLocks noChangeShapeType="1"/>
          </p:cNvSpPr>
          <p:nvPr/>
        </p:nvSpPr>
        <p:spPr bwMode="auto">
          <a:xfrm>
            <a:off x="1450975" y="1789113"/>
            <a:ext cx="2347913" cy="981075"/>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2" name="Line 8"/>
          <p:cNvSpPr>
            <a:spLocks noChangeShapeType="1"/>
          </p:cNvSpPr>
          <p:nvPr/>
        </p:nvSpPr>
        <p:spPr bwMode="auto">
          <a:xfrm flipV="1">
            <a:off x="1227138" y="3227388"/>
            <a:ext cx="2438400" cy="35083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3" name="Line 9"/>
          <p:cNvSpPr>
            <a:spLocks noChangeShapeType="1"/>
          </p:cNvSpPr>
          <p:nvPr/>
        </p:nvSpPr>
        <p:spPr bwMode="auto">
          <a:xfrm flipV="1">
            <a:off x="2581275" y="3894138"/>
            <a:ext cx="1217613" cy="61753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4" name="Line 10"/>
          <p:cNvSpPr>
            <a:spLocks noChangeShapeType="1"/>
          </p:cNvSpPr>
          <p:nvPr/>
        </p:nvSpPr>
        <p:spPr bwMode="auto">
          <a:xfrm flipH="1">
            <a:off x="5029200" y="1362075"/>
            <a:ext cx="2095500" cy="1338263"/>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5" name="Line 11"/>
          <p:cNvSpPr>
            <a:spLocks noChangeShapeType="1"/>
          </p:cNvSpPr>
          <p:nvPr/>
        </p:nvSpPr>
        <p:spPr bwMode="auto">
          <a:xfrm flipH="1" flipV="1">
            <a:off x="5029200" y="3840163"/>
            <a:ext cx="1484313" cy="36195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6" name="Line 12"/>
          <p:cNvSpPr>
            <a:spLocks noChangeShapeType="1"/>
          </p:cNvSpPr>
          <p:nvPr/>
        </p:nvSpPr>
        <p:spPr bwMode="auto">
          <a:xfrm flipH="1" flipV="1">
            <a:off x="4914900" y="4157663"/>
            <a:ext cx="876300" cy="90963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397" name="Group 13"/>
          <p:cNvGrpSpPr>
            <a:grpSpLocks/>
          </p:cNvGrpSpPr>
          <p:nvPr/>
        </p:nvGrpSpPr>
        <p:grpSpPr bwMode="auto">
          <a:xfrm>
            <a:off x="2595563" y="1298575"/>
            <a:ext cx="3527425" cy="1931988"/>
            <a:chOff x="1581" y="895"/>
            <a:chExt cx="2222" cy="1217"/>
          </a:xfrm>
        </p:grpSpPr>
        <p:sp>
          <p:nvSpPr>
            <p:cNvPr id="16404" name="Text Box 14"/>
            <p:cNvSpPr txBox="1">
              <a:spLocks noChangeArrowheads="1"/>
            </p:cNvSpPr>
            <p:nvPr/>
          </p:nvSpPr>
          <p:spPr bwMode="auto">
            <a:xfrm>
              <a:off x="1581" y="895"/>
              <a:ext cx="222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a:solidFill>
                    <a:srgbClr val="FFFFFF"/>
                  </a:solidFill>
                </a:rPr>
                <a:t>Budget Reference</a:t>
              </a:r>
              <a:endParaRPr lang="en-US">
                <a:solidFill>
                  <a:srgbClr val="FFFFFF"/>
                </a:solidFill>
              </a:endParaRPr>
            </a:p>
          </p:txBody>
        </p:sp>
        <p:sp>
          <p:nvSpPr>
            <p:cNvPr id="16405" name="Line 15"/>
            <p:cNvSpPr>
              <a:spLocks noChangeShapeType="1"/>
            </p:cNvSpPr>
            <p:nvPr/>
          </p:nvSpPr>
          <p:spPr bwMode="auto">
            <a:xfrm>
              <a:off x="2634" y="1204"/>
              <a:ext cx="120" cy="9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398" name="Line 17"/>
          <p:cNvSpPr>
            <a:spLocks noChangeShapeType="1"/>
          </p:cNvSpPr>
          <p:nvPr/>
        </p:nvSpPr>
        <p:spPr bwMode="auto">
          <a:xfrm>
            <a:off x="1944688" y="2700338"/>
            <a:ext cx="1585912" cy="698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9" name="Line 18"/>
          <p:cNvSpPr>
            <a:spLocks noChangeShapeType="1"/>
          </p:cNvSpPr>
          <p:nvPr/>
        </p:nvSpPr>
        <p:spPr bwMode="auto">
          <a:xfrm flipH="1" flipV="1">
            <a:off x="5410200" y="3162300"/>
            <a:ext cx="1925638" cy="1381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0" name="Line 18"/>
          <p:cNvSpPr>
            <a:spLocks noChangeShapeType="1"/>
          </p:cNvSpPr>
          <p:nvPr/>
        </p:nvSpPr>
        <p:spPr bwMode="auto">
          <a:xfrm flipH="1">
            <a:off x="5330825" y="2513013"/>
            <a:ext cx="2365375" cy="27940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1" name="Line 9"/>
          <p:cNvSpPr>
            <a:spLocks noChangeShapeType="1"/>
          </p:cNvSpPr>
          <p:nvPr/>
        </p:nvSpPr>
        <p:spPr bwMode="auto">
          <a:xfrm flipV="1">
            <a:off x="1958975" y="4046538"/>
            <a:ext cx="1992313" cy="141128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Rectangle 2"/>
          <p:cNvSpPr>
            <a:spLocks noChangeArrowheads="1"/>
          </p:cNvSpPr>
          <p:nvPr/>
        </p:nvSpPr>
        <p:spPr bwMode="auto">
          <a:xfrm>
            <a:off x="2847975" y="76200"/>
            <a:ext cx="62960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b="1" i="1" dirty="0">
                <a:solidFill>
                  <a:srgbClr val="EEECC4"/>
                </a:solidFill>
                <a:latin typeface="Arial" pitchFamily="34" charset="0"/>
                <a:cs typeface="Arial" pitchFamily="34" charset="0"/>
              </a:rPr>
              <a:t>OAKS Chart of Accounts</a:t>
            </a:r>
          </a:p>
        </p:txBody>
      </p:sp>
      <p:pic>
        <p:nvPicPr>
          <p:cNvPr id="16403"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5675" y="2700338"/>
            <a:ext cx="20002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1A8481D2-6D02-457D-BEBA-42FB55DE40A1}" type="slidenum">
              <a:rPr lang="en-US"/>
              <a:pPr>
                <a:defRPr/>
              </a:pPr>
              <a:t>20</a:t>
            </a:fld>
            <a:endParaRPr lang="en-US"/>
          </a:p>
        </p:txBody>
      </p:sp>
      <p:sp>
        <p:nvSpPr>
          <p:cNvPr id="32771" name="Rectangle 26"/>
          <p:cNvSpPr>
            <a:spLocks noGrp="1" noChangeArrowheads="1"/>
          </p:cNvSpPr>
          <p:nvPr>
            <p:ph type="title" idx="4294967295"/>
          </p:nvPr>
        </p:nvSpPr>
        <p:spPr>
          <a:xfrm>
            <a:off x="2176463" y="417513"/>
            <a:ext cx="6967537" cy="914400"/>
          </a:xfrm>
        </p:spPr>
        <p:txBody>
          <a:bodyPr/>
          <a:lstStyle/>
          <a:p>
            <a:pPr eaLnBrk="1" hangingPunct="1"/>
            <a:r>
              <a:rPr lang="en-US" sz="3200" dirty="0">
                <a:solidFill>
                  <a:schemeClr val="tx1"/>
                </a:solidFill>
                <a:latin typeface="Arial" pitchFamily="34" charset="0"/>
                <a:cs typeface="Arial" pitchFamily="34" charset="0"/>
              </a:rPr>
              <a:t>		Allotment Budget</a:t>
            </a:r>
            <a:endParaRPr lang="en-US" dirty="0">
              <a:solidFill>
                <a:schemeClr val="tx1"/>
              </a:solidFill>
              <a:latin typeface="Arial" pitchFamily="34" charset="0"/>
              <a:cs typeface="Arial" pitchFamily="34" charset="0"/>
            </a:endParaRPr>
          </a:p>
        </p:txBody>
      </p:sp>
      <p:sp>
        <p:nvSpPr>
          <p:cNvPr id="32772" name="Rectangle 2"/>
          <p:cNvSpPr>
            <a:spLocks noChangeArrowheads="1"/>
          </p:cNvSpPr>
          <p:nvPr/>
        </p:nvSpPr>
        <p:spPr bwMode="auto">
          <a:xfrm>
            <a:off x="2851150" y="1944688"/>
            <a:ext cx="5932488" cy="453231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781315" name="Rectangle 3"/>
          <p:cNvSpPr>
            <a:spLocks noChangeArrowheads="1"/>
          </p:cNvSpPr>
          <p:nvPr/>
        </p:nvSpPr>
        <p:spPr bwMode="auto">
          <a:xfrm>
            <a:off x="3089275" y="2078038"/>
            <a:ext cx="5475288" cy="4144962"/>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32774" name="Text Box 4"/>
          <p:cNvSpPr txBox="1">
            <a:spLocks noChangeArrowheads="1"/>
          </p:cNvSpPr>
          <p:nvPr/>
        </p:nvSpPr>
        <p:spPr bwMode="auto">
          <a:xfrm>
            <a:off x="3597275" y="169545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2775" name="Rectangle 5"/>
          <p:cNvSpPr>
            <a:spLocks noChangeArrowheads="1"/>
          </p:cNvSpPr>
          <p:nvPr/>
        </p:nvSpPr>
        <p:spPr bwMode="auto">
          <a:xfrm>
            <a:off x="3101975" y="2047875"/>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32776" name="Rectangle 6"/>
          <p:cNvSpPr>
            <a:spLocks noChangeArrowheads="1"/>
          </p:cNvSpPr>
          <p:nvPr/>
        </p:nvSpPr>
        <p:spPr bwMode="auto">
          <a:xfrm>
            <a:off x="3195638" y="2498725"/>
            <a:ext cx="5303837"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eaLnBrk="0" hangingPunct="0">
              <a:buClr>
                <a:srgbClr val="993300"/>
              </a:buClr>
              <a:buFont typeface="Wingdings" pitchFamily="2" charset="2"/>
              <a:buNone/>
            </a:pPr>
            <a:endParaRPr lang="en-AU" sz="1600" dirty="0"/>
          </a:p>
          <a:p>
            <a:pPr marL="347663" indent="-347663" eaLnBrk="0" hangingPunct="0">
              <a:buClr>
                <a:schemeClr val="tx1"/>
              </a:buClr>
              <a:buFont typeface="Wingdings" pitchFamily="2" charset="2"/>
              <a:buChar char="è"/>
            </a:pPr>
            <a:r>
              <a:rPr lang="en-AU" dirty="0"/>
              <a:t>Breakdown of Appropriation by category level of the account Chartfield</a:t>
            </a:r>
          </a:p>
          <a:p>
            <a:pPr marL="347663" indent="-347663" eaLnBrk="0" hangingPunct="0">
              <a:buClr>
                <a:schemeClr val="tx1"/>
              </a:buClr>
              <a:buFont typeface="Wingdings" pitchFamily="2" charset="2"/>
              <a:buChar char="è"/>
            </a:pPr>
            <a:endParaRPr lang="en-AU" dirty="0"/>
          </a:p>
          <a:p>
            <a:pPr marL="347663" indent="-347663" eaLnBrk="0" hangingPunct="0">
              <a:buClr>
                <a:schemeClr val="tx1"/>
              </a:buClr>
              <a:buFont typeface="Wingdings" pitchFamily="2" charset="2"/>
              <a:buChar char="è"/>
            </a:pPr>
            <a:r>
              <a:rPr lang="en-AU" dirty="0"/>
              <a:t>2 Rulesets— Quarterly budget period for payroll account, Annual for other categories </a:t>
            </a:r>
          </a:p>
          <a:p>
            <a:pPr marL="347663" indent="-347663" eaLnBrk="0" hangingPunct="0">
              <a:buClr>
                <a:schemeClr val="tx1"/>
              </a:buClr>
              <a:buFont typeface="Wingdings" pitchFamily="2" charset="2"/>
              <a:buChar char="è"/>
            </a:pPr>
            <a:endParaRPr lang="en-AU" dirty="0"/>
          </a:p>
          <a:p>
            <a:pPr marL="347663" indent="-347663" eaLnBrk="0" hangingPunct="0">
              <a:buClr>
                <a:schemeClr val="tx1"/>
              </a:buClr>
              <a:buFont typeface="Wingdings" pitchFamily="2" charset="2"/>
              <a:buChar char="è"/>
            </a:pPr>
            <a:r>
              <a:rPr lang="en-US" dirty="0"/>
              <a:t>Always established as a control budget</a:t>
            </a:r>
          </a:p>
          <a:p>
            <a:pPr marL="347663" indent="-347663" eaLnBrk="0" hangingPunct="0">
              <a:buClr>
                <a:schemeClr val="tx1"/>
              </a:buClr>
              <a:buFont typeface="Wingdings" pitchFamily="2" charset="2"/>
              <a:buChar char="è"/>
            </a:pPr>
            <a:endParaRPr lang="en-US" dirty="0"/>
          </a:p>
          <a:p>
            <a:pPr marL="347663" indent="-347663" eaLnBrk="0" hangingPunct="0">
              <a:buClr>
                <a:schemeClr val="tx1"/>
              </a:buClr>
              <a:buFont typeface="Wingdings" pitchFamily="2" charset="2"/>
              <a:buChar char="è"/>
            </a:pPr>
            <a:r>
              <a:rPr lang="en-US" dirty="0"/>
              <a:t>Agency submits / Maintained centrally by OBM</a:t>
            </a:r>
          </a:p>
          <a:p>
            <a:pPr eaLnBrk="0" hangingPunct="0">
              <a:buClr>
                <a:schemeClr val="tx1"/>
              </a:buClr>
            </a:pPr>
            <a:endParaRPr lang="en-US" dirty="0"/>
          </a:p>
        </p:txBody>
      </p:sp>
      <p:sp>
        <p:nvSpPr>
          <p:cNvPr id="781319" name="Text Box 7"/>
          <p:cNvSpPr txBox="1">
            <a:spLocks noChangeArrowheads="1"/>
          </p:cNvSpPr>
          <p:nvPr/>
        </p:nvSpPr>
        <p:spPr bwMode="auto">
          <a:xfrm>
            <a:off x="14288" y="2566343"/>
            <a:ext cx="2873375" cy="461665"/>
          </a:xfrm>
          <a:prstGeom prst="rect">
            <a:avLst/>
          </a:prstGeom>
          <a:noFill/>
          <a:ln w="9525">
            <a:noFill/>
            <a:miter lim="800000"/>
            <a:headEnd/>
            <a:tailEnd/>
          </a:ln>
          <a:effectLst/>
        </p:spPr>
        <p:txBody>
          <a:bodyPr>
            <a:spAutoFit/>
          </a:bodyPr>
          <a:lstStyle/>
          <a:p>
            <a:pPr algn="ctr">
              <a:spcBef>
                <a:spcPct val="50000"/>
              </a:spcBef>
              <a:defRPr/>
            </a:pPr>
            <a:r>
              <a:rPr lang="en-US" sz="2400" b="1" dirty="0">
                <a:latin typeface="Arial" pitchFamily="34" charset="0"/>
                <a:cs typeface="Arial" pitchFamily="34" charset="0"/>
              </a:rPr>
              <a:t>Allotment</a:t>
            </a:r>
          </a:p>
        </p:txBody>
      </p:sp>
      <p:sp>
        <p:nvSpPr>
          <p:cNvPr id="32778"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33803" name="Rectangle 27"/>
          <p:cNvSpPr>
            <a:spLocks noChangeArrowheads="1"/>
          </p:cNvSpPr>
          <p:nvPr/>
        </p:nvSpPr>
        <p:spPr bwMode="auto">
          <a:xfrm>
            <a:off x="915988" y="3725863"/>
            <a:ext cx="636587"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APPROPRIATION</a:t>
            </a:r>
          </a:p>
        </p:txBody>
      </p:sp>
      <p:sp>
        <p:nvSpPr>
          <p:cNvPr id="33805" name="Rectangle 29"/>
          <p:cNvSpPr>
            <a:spLocks noChangeArrowheads="1"/>
          </p:cNvSpPr>
          <p:nvPr/>
        </p:nvSpPr>
        <p:spPr bwMode="auto">
          <a:xfrm>
            <a:off x="1239838" y="4192588"/>
            <a:ext cx="608012" cy="177800"/>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ALLOTMENT</a:t>
            </a:r>
          </a:p>
        </p:txBody>
      </p:sp>
      <p:sp>
        <p:nvSpPr>
          <p:cNvPr id="33807" name="Rectangle 31"/>
          <p:cNvSpPr>
            <a:spLocks noChangeArrowheads="1"/>
          </p:cNvSpPr>
          <p:nvPr/>
        </p:nvSpPr>
        <p:spPr bwMode="auto">
          <a:xfrm>
            <a:off x="1558925" y="4711700"/>
            <a:ext cx="608013"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33808" name="Rectangle 32"/>
          <p:cNvSpPr>
            <a:spLocks noChangeArrowheads="1"/>
          </p:cNvSpPr>
          <p:nvPr/>
        </p:nvSpPr>
        <p:spPr bwMode="auto">
          <a:xfrm>
            <a:off x="1544638" y="5207000"/>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Project</a:t>
            </a:r>
          </a:p>
        </p:txBody>
      </p:sp>
      <p:sp>
        <p:nvSpPr>
          <p:cNvPr id="32786" name="AutoShape 34"/>
          <p:cNvSpPr>
            <a:spLocks noChangeArrowheads="1"/>
          </p:cNvSpPr>
          <p:nvPr/>
        </p:nvSpPr>
        <p:spPr bwMode="auto">
          <a:xfrm>
            <a:off x="690563" y="3859213"/>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33814" name="Rectangle 38"/>
          <p:cNvSpPr>
            <a:spLocks noChangeArrowheads="1"/>
          </p:cNvSpPr>
          <p:nvPr/>
        </p:nvSpPr>
        <p:spPr bwMode="auto">
          <a:xfrm>
            <a:off x="706438" y="3259138"/>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CASH CONTROL</a:t>
            </a:r>
          </a:p>
        </p:txBody>
      </p:sp>
      <p:sp>
        <p:nvSpPr>
          <p:cNvPr id="33815" name="Rectangle 39"/>
          <p:cNvSpPr>
            <a:spLocks noChangeArrowheads="1"/>
          </p:cNvSpPr>
          <p:nvPr/>
        </p:nvSpPr>
        <p:spPr bwMode="auto">
          <a:xfrm>
            <a:off x="1763713" y="3259138"/>
            <a:ext cx="622300" cy="2936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33816" name="Rectangle 40"/>
          <p:cNvSpPr>
            <a:spLocks noChangeArrowheads="1"/>
          </p:cNvSpPr>
          <p:nvPr/>
        </p:nvSpPr>
        <p:spPr bwMode="auto">
          <a:xfrm>
            <a:off x="1758950" y="3554413"/>
            <a:ext cx="622300" cy="2936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33817" name="Rectangle 41"/>
          <p:cNvSpPr>
            <a:spLocks noChangeArrowheads="1"/>
          </p:cNvSpPr>
          <p:nvPr/>
        </p:nvSpPr>
        <p:spPr bwMode="auto">
          <a:xfrm>
            <a:off x="1554163" y="4892675"/>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33818" name="Rectangle 42"/>
          <p:cNvSpPr>
            <a:spLocks noChangeArrowheads="1"/>
          </p:cNvSpPr>
          <p:nvPr/>
        </p:nvSpPr>
        <p:spPr bwMode="auto">
          <a:xfrm>
            <a:off x="1543844" y="5427663"/>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Grant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Slide Number Placeholder 1"/>
          <p:cNvSpPr>
            <a:spLocks noGrp="1"/>
          </p:cNvSpPr>
          <p:nvPr>
            <p:ph type="sldNum" sz="quarter" idx="12"/>
          </p:nvPr>
        </p:nvSpPr>
        <p:spPr/>
        <p:txBody>
          <a:bodyPr/>
          <a:lstStyle/>
          <a:p>
            <a:pPr>
              <a:defRPr/>
            </a:pPr>
            <a:fld id="{D982D37C-E1A3-48CB-B1C7-5DE516ABA5BA}" type="slidenum">
              <a:rPr lang="en-US"/>
              <a:pPr>
                <a:defRPr/>
              </a:pPr>
              <a:t>21</a:t>
            </a:fld>
            <a:endParaRPr lang="en-US"/>
          </a:p>
        </p:txBody>
      </p:sp>
      <p:sp>
        <p:nvSpPr>
          <p:cNvPr id="33795" name="Rectangle 2"/>
          <p:cNvSpPr>
            <a:spLocks noChangeArrowheads="1"/>
          </p:cNvSpPr>
          <p:nvPr/>
        </p:nvSpPr>
        <p:spPr bwMode="auto">
          <a:xfrm>
            <a:off x="325438" y="2011363"/>
            <a:ext cx="8458200" cy="4154487"/>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4820" name="Rectangle 3"/>
          <p:cNvSpPr>
            <a:spLocks noChangeArrowheads="1"/>
          </p:cNvSpPr>
          <p:nvPr/>
        </p:nvSpPr>
        <p:spPr bwMode="auto">
          <a:xfrm>
            <a:off x="342900" y="2120900"/>
            <a:ext cx="833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defRPr/>
            </a:pPr>
            <a:r>
              <a:rPr lang="en-AU" sz="2400" b="1" dirty="0">
                <a:solidFill>
                  <a:schemeClr val="accent5">
                    <a:lumMod val="50000"/>
                  </a:schemeClr>
                </a:solidFill>
              </a:rPr>
              <a:t>2 Rulesets</a:t>
            </a:r>
          </a:p>
        </p:txBody>
      </p:sp>
      <p:sp>
        <p:nvSpPr>
          <p:cNvPr id="33797" name="Rectangle 48"/>
          <p:cNvSpPr>
            <a:spLocks noChangeArrowheads="1"/>
          </p:cNvSpPr>
          <p:nvPr/>
        </p:nvSpPr>
        <p:spPr bwMode="auto">
          <a:xfrm>
            <a:off x="2851149" y="232569"/>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33798" name="Rectangle 49"/>
          <p:cNvSpPr>
            <a:spLocks noChangeArrowheads="1"/>
          </p:cNvSpPr>
          <p:nvPr/>
        </p:nvSpPr>
        <p:spPr bwMode="auto">
          <a:xfrm>
            <a:off x="2298700" y="869156"/>
            <a:ext cx="6792913"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Allotment Budgets</a:t>
            </a:r>
          </a:p>
        </p:txBody>
      </p:sp>
      <p:graphicFrame>
        <p:nvGraphicFramePr>
          <p:cNvPr id="819355" name="Group 155"/>
          <p:cNvGraphicFramePr>
            <a:graphicFrameLocks noGrp="1"/>
          </p:cNvGraphicFramePr>
          <p:nvPr>
            <p:extLst>
              <p:ext uri="{D42A27DB-BD31-4B8C-83A1-F6EECF244321}">
                <p14:modId xmlns:p14="http://schemas.microsoft.com/office/powerpoint/2010/main" val="15097172"/>
              </p:ext>
            </p:extLst>
          </p:nvPr>
        </p:nvGraphicFramePr>
        <p:xfrm>
          <a:off x="565150" y="2833688"/>
          <a:ext cx="3890963" cy="2916239"/>
        </p:xfrm>
        <a:graphic>
          <a:graphicData uri="http://schemas.openxmlformats.org/drawingml/2006/table">
            <a:tbl>
              <a:tblPr/>
              <a:tblGrid>
                <a:gridCol w="973138">
                  <a:extLst>
                    <a:ext uri="{9D8B030D-6E8A-4147-A177-3AD203B41FA5}">
                      <a16:colId xmlns:a16="http://schemas.microsoft.com/office/drawing/2014/main" val="20000"/>
                    </a:ext>
                  </a:extLst>
                </a:gridCol>
                <a:gridCol w="973137">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973138">
                  <a:extLst>
                    <a:ext uri="{9D8B030D-6E8A-4147-A177-3AD203B41FA5}">
                      <a16:colId xmlns:a16="http://schemas.microsoft.com/office/drawing/2014/main" val="20003"/>
                    </a:ext>
                  </a:extLst>
                </a:gridCol>
              </a:tblGrid>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Budget Translation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Control &amp; Ruleset Chartfield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Control &amp; Ruleset CF Value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t>
                      </a:r>
                      <a:endParaRPr kumimoji="0" lang="en-US" sz="9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All Funds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ALI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Department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Agency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Account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Ruleset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Payroll (Quarter)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bl>
          </a:graphicData>
        </a:graphic>
      </p:graphicFrame>
      <p:graphicFrame>
        <p:nvGraphicFramePr>
          <p:cNvPr id="819356" name="Group 156"/>
          <p:cNvGraphicFramePr>
            <a:graphicFrameLocks noGrp="1"/>
          </p:cNvGraphicFramePr>
          <p:nvPr>
            <p:extLst>
              <p:ext uri="{D42A27DB-BD31-4B8C-83A1-F6EECF244321}">
                <p14:modId xmlns:p14="http://schemas.microsoft.com/office/powerpoint/2010/main" val="768592526"/>
              </p:ext>
            </p:extLst>
          </p:nvPr>
        </p:nvGraphicFramePr>
        <p:xfrm>
          <a:off x="4646613" y="2843213"/>
          <a:ext cx="3890962" cy="2916239"/>
        </p:xfrm>
        <a:graphic>
          <a:graphicData uri="http://schemas.openxmlformats.org/drawingml/2006/table">
            <a:tbl>
              <a:tblPr/>
              <a:tblGrid>
                <a:gridCol w="973137">
                  <a:extLst>
                    <a:ext uri="{9D8B030D-6E8A-4147-A177-3AD203B41FA5}">
                      <a16:colId xmlns:a16="http://schemas.microsoft.com/office/drawing/2014/main" val="20000"/>
                    </a:ext>
                  </a:extLst>
                </a:gridCol>
                <a:gridCol w="973138">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973137">
                  <a:extLst>
                    <a:ext uri="{9D8B030D-6E8A-4147-A177-3AD203B41FA5}">
                      <a16:colId xmlns:a16="http://schemas.microsoft.com/office/drawing/2014/main" val="20003"/>
                    </a:ext>
                  </a:extLst>
                </a:gridCol>
              </a:tblGrid>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Budget Translation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Control &amp; Ruleset Chartfield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Control &amp; Ruleset CF Value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a:t>
                      </a:r>
                      <a:endParaRPr kumimoji="0" lang="en-US" sz="9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Control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All Funds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ALI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Department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Agency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Account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Ruleset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Non Payroll (Annual)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bl>
          </a:graphicData>
        </a:graphic>
      </p:graphicFrame>
      <p:sp>
        <p:nvSpPr>
          <p:cNvPr id="2" name="TextBox 1"/>
          <p:cNvSpPr txBox="1"/>
          <p:nvPr/>
        </p:nvSpPr>
        <p:spPr>
          <a:xfrm>
            <a:off x="1104900" y="2578100"/>
            <a:ext cx="2908300" cy="307975"/>
          </a:xfrm>
          <a:prstGeom prst="rect">
            <a:avLst/>
          </a:prstGeom>
          <a:noFill/>
        </p:spPr>
        <p:txBody>
          <a:bodyPr>
            <a:spAutoFit/>
          </a:bodyPr>
          <a:lstStyle/>
          <a:p>
            <a:pPr>
              <a:defRPr/>
            </a:pPr>
            <a:r>
              <a:rPr lang="en-US" sz="1400" dirty="0">
                <a:solidFill>
                  <a:schemeClr val="accent5">
                    <a:lumMod val="50000"/>
                  </a:schemeClr>
                </a:solidFill>
              </a:rPr>
              <a:t>Allotment Payroll (Account 500)</a:t>
            </a:r>
          </a:p>
        </p:txBody>
      </p:sp>
      <p:sp>
        <p:nvSpPr>
          <p:cNvPr id="10" name="TextBox 9"/>
          <p:cNvSpPr txBox="1"/>
          <p:nvPr/>
        </p:nvSpPr>
        <p:spPr>
          <a:xfrm>
            <a:off x="5397500" y="2578100"/>
            <a:ext cx="2908300" cy="307975"/>
          </a:xfrm>
          <a:prstGeom prst="rect">
            <a:avLst/>
          </a:prstGeom>
          <a:noFill/>
        </p:spPr>
        <p:txBody>
          <a:bodyPr>
            <a:spAutoFit/>
          </a:bodyPr>
          <a:lstStyle/>
          <a:p>
            <a:pPr>
              <a:defRPr/>
            </a:pPr>
            <a:r>
              <a:rPr lang="en-US" sz="1400" dirty="0">
                <a:solidFill>
                  <a:schemeClr val="accent5">
                    <a:lumMod val="50000"/>
                  </a:schemeClr>
                </a:solidFill>
              </a:rPr>
              <a:t>Allotment other Accounts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 name="Slide Number Placeholder 1"/>
          <p:cNvSpPr>
            <a:spLocks noGrp="1"/>
          </p:cNvSpPr>
          <p:nvPr>
            <p:ph type="sldNum" sz="quarter" idx="12"/>
          </p:nvPr>
        </p:nvSpPr>
        <p:spPr/>
        <p:txBody>
          <a:bodyPr/>
          <a:lstStyle/>
          <a:p>
            <a:pPr>
              <a:defRPr/>
            </a:pPr>
            <a:fld id="{687D322C-FCE8-4851-A690-EB7742EED7A4}" type="slidenum">
              <a:rPr lang="en-US"/>
              <a:pPr>
                <a:defRPr/>
              </a:pPr>
              <a:t>22</a:t>
            </a:fld>
            <a:endParaRPr lang="en-US"/>
          </a:p>
        </p:txBody>
      </p:sp>
      <p:sp>
        <p:nvSpPr>
          <p:cNvPr id="34819" name="Rectangle 59"/>
          <p:cNvSpPr>
            <a:spLocks noGrp="1" noChangeArrowheads="1"/>
          </p:cNvSpPr>
          <p:nvPr>
            <p:ph type="title" idx="4294967295"/>
          </p:nvPr>
        </p:nvSpPr>
        <p:spPr>
          <a:xfrm>
            <a:off x="2082800" y="-55563"/>
            <a:ext cx="7061200" cy="914401"/>
          </a:xfrm>
        </p:spPr>
        <p:txBody>
          <a:bodyPr/>
          <a:lstStyle/>
          <a:p>
            <a:pPr algn="ctr" eaLnBrk="1" hangingPunct="1"/>
            <a:r>
              <a:rPr lang="en-US" sz="3200" b="1" i="1" dirty="0">
                <a:solidFill>
                  <a:srgbClr val="FFFFCC"/>
                </a:solidFill>
                <a:latin typeface="Arial" pitchFamily="34" charset="0"/>
                <a:cs typeface="Arial" pitchFamily="34" charset="0"/>
              </a:rPr>
              <a:t>Allotment</a:t>
            </a:r>
            <a:r>
              <a:rPr lang="en-US" sz="3200" b="1" i="1" dirty="0">
                <a:latin typeface="Arial" pitchFamily="34" charset="0"/>
                <a:cs typeface="Arial" pitchFamily="34" charset="0"/>
              </a:rPr>
              <a:t> </a:t>
            </a:r>
            <a:r>
              <a:rPr lang="en-US" sz="3200" b="1" i="1" dirty="0">
                <a:solidFill>
                  <a:srgbClr val="FFFFCC"/>
                </a:solidFill>
                <a:latin typeface="Arial" pitchFamily="34" charset="0"/>
                <a:cs typeface="Arial" pitchFamily="34" charset="0"/>
              </a:rPr>
              <a:t>Example</a:t>
            </a:r>
            <a:endParaRPr lang="en-US" b="1" i="1" dirty="0">
              <a:solidFill>
                <a:srgbClr val="FFFFCC"/>
              </a:solidFill>
              <a:latin typeface="Arial" pitchFamily="34" charset="0"/>
              <a:cs typeface="Arial" pitchFamily="34" charset="0"/>
            </a:endParaRPr>
          </a:p>
        </p:txBody>
      </p:sp>
      <p:sp>
        <p:nvSpPr>
          <p:cNvPr id="34820" name="Rectangle 2"/>
          <p:cNvSpPr>
            <a:spLocks noChangeArrowheads="1"/>
          </p:cNvSpPr>
          <p:nvPr/>
        </p:nvSpPr>
        <p:spPr bwMode="auto">
          <a:xfrm>
            <a:off x="265113" y="1412875"/>
            <a:ext cx="8562975" cy="4865688"/>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947203" name="Rectangle 3"/>
          <p:cNvSpPr>
            <a:spLocks noChangeArrowheads="1"/>
          </p:cNvSpPr>
          <p:nvPr/>
        </p:nvSpPr>
        <p:spPr bwMode="auto">
          <a:xfrm>
            <a:off x="265113" y="1607344"/>
            <a:ext cx="8134350" cy="447675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dirty="0"/>
          </a:p>
          <a:p>
            <a:pPr algn="ctr" eaLnBrk="0" hangingPunct="0">
              <a:defRPr/>
            </a:pPr>
            <a:r>
              <a:rPr lang="en-AU" sz="2000" dirty="0"/>
              <a:t> </a:t>
            </a:r>
          </a:p>
        </p:txBody>
      </p:sp>
      <p:sp>
        <p:nvSpPr>
          <p:cNvPr id="34822"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4823" name="Text Box 5"/>
          <p:cNvSpPr txBox="1">
            <a:spLocks noChangeArrowheads="1"/>
          </p:cNvSpPr>
          <p:nvPr/>
        </p:nvSpPr>
        <p:spPr bwMode="auto">
          <a:xfrm>
            <a:off x="3619500" y="2225675"/>
            <a:ext cx="185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4824" name="Rectangle 6"/>
          <p:cNvSpPr>
            <a:spLocks noChangeArrowheads="1"/>
          </p:cNvSpPr>
          <p:nvPr/>
        </p:nvSpPr>
        <p:spPr bwMode="auto">
          <a:xfrm>
            <a:off x="1249363" y="3219450"/>
            <a:ext cx="688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Allotment</a:t>
            </a:r>
            <a:endParaRPr lang="en-US" sz="2000"/>
          </a:p>
        </p:txBody>
      </p:sp>
      <p:grpSp>
        <p:nvGrpSpPr>
          <p:cNvPr id="34825" name="Group 7"/>
          <p:cNvGrpSpPr>
            <a:grpSpLocks/>
          </p:cNvGrpSpPr>
          <p:nvPr/>
        </p:nvGrpSpPr>
        <p:grpSpPr bwMode="auto">
          <a:xfrm>
            <a:off x="1223963" y="3563938"/>
            <a:ext cx="6935787" cy="2352675"/>
            <a:chOff x="879" y="2245"/>
            <a:chExt cx="4369" cy="1482"/>
          </a:xfrm>
        </p:grpSpPr>
        <p:sp>
          <p:nvSpPr>
            <p:cNvPr id="34868" name="Rectangle 8"/>
            <p:cNvSpPr>
              <a:spLocks noChangeArrowheads="1"/>
            </p:cNvSpPr>
            <p:nvPr/>
          </p:nvSpPr>
          <p:spPr bwMode="auto">
            <a:xfrm>
              <a:off x="4465" y="3293"/>
              <a:ext cx="77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600"/>
                <a:t>2,000,000</a:t>
              </a:r>
            </a:p>
          </p:txBody>
        </p:sp>
        <p:sp>
          <p:nvSpPr>
            <p:cNvPr id="34869" name="Rectangle 9"/>
            <p:cNvSpPr>
              <a:spLocks noChangeArrowheads="1"/>
            </p:cNvSpPr>
            <p:nvPr/>
          </p:nvSpPr>
          <p:spPr bwMode="auto">
            <a:xfrm>
              <a:off x="3701" y="3293"/>
              <a:ext cx="7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520</a:t>
              </a:r>
            </a:p>
          </p:txBody>
        </p:sp>
        <p:sp>
          <p:nvSpPr>
            <p:cNvPr id="34870" name="Rectangle 10"/>
            <p:cNvSpPr>
              <a:spLocks noChangeArrowheads="1"/>
            </p:cNvSpPr>
            <p:nvPr/>
          </p:nvSpPr>
          <p:spPr bwMode="auto">
            <a:xfrm>
              <a:off x="2859" y="3293"/>
              <a:ext cx="84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DYS</a:t>
              </a:r>
            </a:p>
          </p:txBody>
        </p:sp>
        <p:sp>
          <p:nvSpPr>
            <p:cNvPr id="34871" name="Rectangle 11"/>
            <p:cNvSpPr>
              <a:spLocks noChangeArrowheads="1"/>
            </p:cNvSpPr>
            <p:nvPr/>
          </p:nvSpPr>
          <p:spPr bwMode="auto">
            <a:xfrm>
              <a:off x="2092" y="3293"/>
              <a:ext cx="76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477321</a:t>
              </a:r>
            </a:p>
          </p:txBody>
        </p:sp>
        <p:sp>
          <p:nvSpPr>
            <p:cNvPr id="34872" name="Rectangle 12"/>
            <p:cNvSpPr>
              <a:spLocks noChangeArrowheads="1"/>
            </p:cNvSpPr>
            <p:nvPr/>
          </p:nvSpPr>
          <p:spPr bwMode="auto">
            <a:xfrm>
              <a:off x="1506" y="3293"/>
              <a:ext cx="58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GRF</a:t>
              </a:r>
            </a:p>
          </p:txBody>
        </p:sp>
        <p:sp>
          <p:nvSpPr>
            <p:cNvPr id="34873" name="Rectangle 13"/>
            <p:cNvSpPr>
              <a:spLocks noChangeArrowheads="1"/>
            </p:cNvSpPr>
            <p:nvPr/>
          </p:nvSpPr>
          <p:spPr bwMode="auto">
            <a:xfrm>
              <a:off x="888" y="3293"/>
              <a:ext cx="61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2021</a:t>
              </a:r>
            </a:p>
          </p:txBody>
        </p:sp>
        <p:sp>
          <p:nvSpPr>
            <p:cNvPr id="34874" name="Rectangle 14"/>
            <p:cNvSpPr>
              <a:spLocks noChangeArrowheads="1"/>
            </p:cNvSpPr>
            <p:nvPr/>
          </p:nvSpPr>
          <p:spPr bwMode="auto">
            <a:xfrm>
              <a:off x="4465" y="2859"/>
              <a:ext cx="77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600"/>
                <a:t>1,500,000</a:t>
              </a:r>
            </a:p>
          </p:txBody>
        </p:sp>
        <p:sp>
          <p:nvSpPr>
            <p:cNvPr id="34875" name="Rectangle 15"/>
            <p:cNvSpPr>
              <a:spLocks noChangeArrowheads="1"/>
            </p:cNvSpPr>
            <p:nvPr/>
          </p:nvSpPr>
          <p:spPr bwMode="auto">
            <a:xfrm>
              <a:off x="3701" y="2859"/>
              <a:ext cx="7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500</a:t>
              </a:r>
            </a:p>
          </p:txBody>
        </p:sp>
        <p:sp>
          <p:nvSpPr>
            <p:cNvPr id="34876" name="Rectangle 16"/>
            <p:cNvSpPr>
              <a:spLocks noChangeArrowheads="1"/>
            </p:cNvSpPr>
            <p:nvPr/>
          </p:nvSpPr>
          <p:spPr bwMode="auto">
            <a:xfrm>
              <a:off x="2859" y="2859"/>
              <a:ext cx="84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DYS</a:t>
              </a:r>
            </a:p>
          </p:txBody>
        </p:sp>
        <p:sp>
          <p:nvSpPr>
            <p:cNvPr id="34877" name="Rectangle 17"/>
            <p:cNvSpPr>
              <a:spLocks noChangeArrowheads="1"/>
            </p:cNvSpPr>
            <p:nvPr/>
          </p:nvSpPr>
          <p:spPr bwMode="auto">
            <a:xfrm>
              <a:off x="2092" y="2859"/>
              <a:ext cx="76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477321</a:t>
              </a:r>
            </a:p>
          </p:txBody>
        </p:sp>
        <p:sp>
          <p:nvSpPr>
            <p:cNvPr id="34878" name="Rectangle 18"/>
            <p:cNvSpPr>
              <a:spLocks noChangeArrowheads="1"/>
            </p:cNvSpPr>
            <p:nvPr/>
          </p:nvSpPr>
          <p:spPr bwMode="auto">
            <a:xfrm>
              <a:off x="1506" y="2859"/>
              <a:ext cx="58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GRF</a:t>
              </a:r>
            </a:p>
          </p:txBody>
        </p:sp>
        <p:sp>
          <p:nvSpPr>
            <p:cNvPr id="34879" name="Rectangle 19"/>
            <p:cNvSpPr>
              <a:spLocks noChangeArrowheads="1"/>
            </p:cNvSpPr>
            <p:nvPr/>
          </p:nvSpPr>
          <p:spPr bwMode="auto">
            <a:xfrm>
              <a:off x="888" y="2859"/>
              <a:ext cx="61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2021Q2</a:t>
              </a:r>
            </a:p>
          </p:txBody>
        </p:sp>
        <p:sp>
          <p:nvSpPr>
            <p:cNvPr id="34880" name="Rectangle 20"/>
            <p:cNvSpPr>
              <a:spLocks noChangeArrowheads="1"/>
            </p:cNvSpPr>
            <p:nvPr/>
          </p:nvSpPr>
          <p:spPr bwMode="auto">
            <a:xfrm>
              <a:off x="4465" y="3076"/>
              <a:ext cx="77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600"/>
                <a:t>1,000,000</a:t>
              </a:r>
            </a:p>
          </p:txBody>
        </p:sp>
        <p:sp>
          <p:nvSpPr>
            <p:cNvPr id="34881" name="Rectangle 21"/>
            <p:cNvSpPr>
              <a:spLocks noChangeArrowheads="1"/>
            </p:cNvSpPr>
            <p:nvPr/>
          </p:nvSpPr>
          <p:spPr bwMode="auto">
            <a:xfrm>
              <a:off x="3701" y="3076"/>
              <a:ext cx="7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510</a:t>
              </a:r>
            </a:p>
          </p:txBody>
        </p:sp>
        <p:sp>
          <p:nvSpPr>
            <p:cNvPr id="34882" name="Rectangle 22"/>
            <p:cNvSpPr>
              <a:spLocks noChangeArrowheads="1"/>
            </p:cNvSpPr>
            <p:nvPr/>
          </p:nvSpPr>
          <p:spPr bwMode="auto">
            <a:xfrm>
              <a:off x="2859" y="3076"/>
              <a:ext cx="84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DYS</a:t>
              </a:r>
            </a:p>
          </p:txBody>
        </p:sp>
        <p:sp>
          <p:nvSpPr>
            <p:cNvPr id="34883" name="Rectangle 23"/>
            <p:cNvSpPr>
              <a:spLocks noChangeArrowheads="1"/>
            </p:cNvSpPr>
            <p:nvPr/>
          </p:nvSpPr>
          <p:spPr bwMode="auto">
            <a:xfrm>
              <a:off x="2092" y="3076"/>
              <a:ext cx="76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477321</a:t>
              </a:r>
            </a:p>
          </p:txBody>
        </p:sp>
        <p:sp>
          <p:nvSpPr>
            <p:cNvPr id="34884" name="Rectangle 24"/>
            <p:cNvSpPr>
              <a:spLocks noChangeArrowheads="1"/>
            </p:cNvSpPr>
            <p:nvPr/>
          </p:nvSpPr>
          <p:spPr bwMode="auto">
            <a:xfrm>
              <a:off x="1506" y="3076"/>
              <a:ext cx="58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GRF</a:t>
              </a:r>
            </a:p>
          </p:txBody>
        </p:sp>
        <p:sp>
          <p:nvSpPr>
            <p:cNvPr id="34885" name="Rectangle 25"/>
            <p:cNvSpPr>
              <a:spLocks noChangeArrowheads="1"/>
            </p:cNvSpPr>
            <p:nvPr/>
          </p:nvSpPr>
          <p:spPr bwMode="auto">
            <a:xfrm>
              <a:off x="888" y="3076"/>
              <a:ext cx="61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2021</a:t>
              </a:r>
            </a:p>
          </p:txBody>
        </p:sp>
        <p:sp>
          <p:nvSpPr>
            <p:cNvPr id="34886" name="Rectangle 26"/>
            <p:cNvSpPr>
              <a:spLocks noChangeArrowheads="1"/>
            </p:cNvSpPr>
            <p:nvPr/>
          </p:nvSpPr>
          <p:spPr bwMode="auto">
            <a:xfrm>
              <a:off x="4465" y="2642"/>
              <a:ext cx="77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600"/>
                <a:t>1,500,000</a:t>
              </a:r>
            </a:p>
          </p:txBody>
        </p:sp>
        <p:sp>
          <p:nvSpPr>
            <p:cNvPr id="34887" name="Rectangle 27"/>
            <p:cNvSpPr>
              <a:spLocks noChangeArrowheads="1"/>
            </p:cNvSpPr>
            <p:nvPr/>
          </p:nvSpPr>
          <p:spPr bwMode="auto">
            <a:xfrm>
              <a:off x="3701" y="2642"/>
              <a:ext cx="7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500</a:t>
              </a:r>
            </a:p>
          </p:txBody>
        </p:sp>
        <p:sp>
          <p:nvSpPr>
            <p:cNvPr id="34888" name="Rectangle 28"/>
            <p:cNvSpPr>
              <a:spLocks noChangeArrowheads="1"/>
            </p:cNvSpPr>
            <p:nvPr/>
          </p:nvSpPr>
          <p:spPr bwMode="auto">
            <a:xfrm>
              <a:off x="2859" y="2642"/>
              <a:ext cx="84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DYS</a:t>
              </a:r>
            </a:p>
          </p:txBody>
        </p:sp>
        <p:sp>
          <p:nvSpPr>
            <p:cNvPr id="34889" name="Rectangle 29"/>
            <p:cNvSpPr>
              <a:spLocks noChangeArrowheads="1"/>
            </p:cNvSpPr>
            <p:nvPr/>
          </p:nvSpPr>
          <p:spPr bwMode="auto">
            <a:xfrm>
              <a:off x="2092" y="2642"/>
              <a:ext cx="76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477321</a:t>
              </a:r>
            </a:p>
          </p:txBody>
        </p:sp>
        <p:sp>
          <p:nvSpPr>
            <p:cNvPr id="34890" name="Rectangle 30"/>
            <p:cNvSpPr>
              <a:spLocks noChangeArrowheads="1"/>
            </p:cNvSpPr>
            <p:nvPr/>
          </p:nvSpPr>
          <p:spPr bwMode="auto">
            <a:xfrm>
              <a:off x="1506" y="2642"/>
              <a:ext cx="58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GRF</a:t>
              </a:r>
            </a:p>
          </p:txBody>
        </p:sp>
        <p:sp>
          <p:nvSpPr>
            <p:cNvPr id="34891" name="Rectangle 31"/>
            <p:cNvSpPr>
              <a:spLocks noChangeArrowheads="1"/>
            </p:cNvSpPr>
            <p:nvPr/>
          </p:nvSpPr>
          <p:spPr bwMode="auto">
            <a:xfrm>
              <a:off x="888" y="2642"/>
              <a:ext cx="61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2021Q1</a:t>
              </a:r>
            </a:p>
          </p:txBody>
        </p:sp>
        <p:sp>
          <p:nvSpPr>
            <p:cNvPr id="34892" name="Rectangle 32"/>
            <p:cNvSpPr>
              <a:spLocks noChangeArrowheads="1"/>
            </p:cNvSpPr>
            <p:nvPr/>
          </p:nvSpPr>
          <p:spPr bwMode="auto">
            <a:xfrm>
              <a:off x="2859" y="3510"/>
              <a:ext cx="84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DYS</a:t>
              </a:r>
            </a:p>
          </p:txBody>
        </p:sp>
        <p:sp>
          <p:nvSpPr>
            <p:cNvPr id="34893" name="Rectangle 33"/>
            <p:cNvSpPr>
              <a:spLocks noChangeArrowheads="1"/>
            </p:cNvSpPr>
            <p:nvPr/>
          </p:nvSpPr>
          <p:spPr bwMode="auto">
            <a:xfrm>
              <a:off x="2859" y="2245"/>
              <a:ext cx="842"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b="1"/>
                <a:t>Dept (Agency)</a:t>
              </a:r>
            </a:p>
          </p:txBody>
        </p:sp>
        <p:sp>
          <p:nvSpPr>
            <p:cNvPr id="34894" name="Rectangle 34"/>
            <p:cNvSpPr>
              <a:spLocks noChangeArrowheads="1"/>
            </p:cNvSpPr>
            <p:nvPr/>
          </p:nvSpPr>
          <p:spPr bwMode="auto">
            <a:xfrm>
              <a:off x="4474" y="3501"/>
              <a:ext cx="77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spcBef>
                  <a:spcPct val="20000"/>
                </a:spcBef>
              </a:pPr>
              <a:r>
                <a:rPr lang="en-US" sz="1600"/>
                <a:t>1,000,000</a:t>
              </a:r>
            </a:p>
          </p:txBody>
        </p:sp>
        <p:sp>
          <p:nvSpPr>
            <p:cNvPr id="34895" name="Rectangle 35"/>
            <p:cNvSpPr>
              <a:spLocks noChangeArrowheads="1"/>
            </p:cNvSpPr>
            <p:nvPr/>
          </p:nvSpPr>
          <p:spPr bwMode="auto">
            <a:xfrm>
              <a:off x="3701" y="3510"/>
              <a:ext cx="764"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530</a:t>
              </a:r>
            </a:p>
          </p:txBody>
        </p:sp>
        <p:sp>
          <p:nvSpPr>
            <p:cNvPr id="34896" name="Rectangle 36"/>
            <p:cNvSpPr>
              <a:spLocks noChangeArrowheads="1"/>
            </p:cNvSpPr>
            <p:nvPr/>
          </p:nvSpPr>
          <p:spPr bwMode="auto">
            <a:xfrm>
              <a:off x="2092" y="3510"/>
              <a:ext cx="767"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477321</a:t>
              </a:r>
            </a:p>
          </p:txBody>
        </p:sp>
        <p:sp>
          <p:nvSpPr>
            <p:cNvPr id="34897" name="Rectangle 37"/>
            <p:cNvSpPr>
              <a:spLocks noChangeArrowheads="1"/>
            </p:cNvSpPr>
            <p:nvPr/>
          </p:nvSpPr>
          <p:spPr bwMode="auto">
            <a:xfrm>
              <a:off x="1506" y="3510"/>
              <a:ext cx="58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a:t>GRF</a:t>
              </a:r>
            </a:p>
          </p:txBody>
        </p:sp>
        <p:sp>
          <p:nvSpPr>
            <p:cNvPr id="34898" name="Rectangle 38"/>
            <p:cNvSpPr>
              <a:spLocks noChangeArrowheads="1"/>
            </p:cNvSpPr>
            <p:nvPr/>
          </p:nvSpPr>
          <p:spPr bwMode="auto">
            <a:xfrm>
              <a:off x="888" y="3510"/>
              <a:ext cx="618"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dirty="0"/>
                <a:t>2021</a:t>
              </a:r>
            </a:p>
          </p:txBody>
        </p:sp>
        <p:sp>
          <p:nvSpPr>
            <p:cNvPr id="34899" name="Rectangle 39"/>
            <p:cNvSpPr>
              <a:spLocks noChangeArrowheads="1"/>
            </p:cNvSpPr>
            <p:nvPr/>
          </p:nvSpPr>
          <p:spPr bwMode="auto">
            <a:xfrm>
              <a:off x="4465" y="2245"/>
              <a:ext cx="774"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en-US" sz="1600" b="1"/>
                <a:t>$$$</a:t>
              </a:r>
            </a:p>
          </p:txBody>
        </p:sp>
        <p:sp>
          <p:nvSpPr>
            <p:cNvPr id="34900" name="Rectangle 40"/>
            <p:cNvSpPr>
              <a:spLocks noChangeArrowheads="1"/>
            </p:cNvSpPr>
            <p:nvPr/>
          </p:nvSpPr>
          <p:spPr bwMode="auto">
            <a:xfrm>
              <a:off x="3701" y="2245"/>
              <a:ext cx="764"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b="1"/>
                <a:t>Account (Category)</a:t>
              </a:r>
            </a:p>
          </p:txBody>
        </p:sp>
        <p:sp>
          <p:nvSpPr>
            <p:cNvPr id="34901" name="Rectangle 41"/>
            <p:cNvSpPr>
              <a:spLocks noChangeArrowheads="1"/>
            </p:cNvSpPr>
            <p:nvPr/>
          </p:nvSpPr>
          <p:spPr bwMode="auto">
            <a:xfrm>
              <a:off x="2092" y="2245"/>
              <a:ext cx="767"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b="1"/>
                <a:t>ALI</a:t>
              </a:r>
            </a:p>
          </p:txBody>
        </p:sp>
        <p:sp>
          <p:nvSpPr>
            <p:cNvPr id="34902" name="Rectangle 42"/>
            <p:cNvSpPr>
              <a:spLocks noChangeArrowheads="1"/>
            </p:cNvSpPr>
            <p:nvPr/>
          </p:nvSpPr>
          <p:spPr bwMode="auto">
            <a:xfrm>
              <a:off x="1506" y="2245"/>
              <a:ext cx="586"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b="1"/>
                <a:t>Fund</a:t>
              </a:r>
            </a:p>
          </p:txBody>
        </p:sp>
        <p:sp>
          <p:nvSpPr>
            <p:cNvPr id="34903" name="Rectangle 43"/>
            <p:cNvSpPr>
              <a:spLocks noChangeArrowheads="1"/>
            </p:cNvSpPr>
            <p:nvPr/>
          </p:nvSpPr>
          <p:spPr bwMode="auto">
            <a:xfrm>
              <a:off x="888" y="2245"/>
              <a:ext cx="618"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1600" b="1"/>
                <a:t>Budget Period</a:t>
              </a:r>
            </a:p>
          </p:txBody>
        </p:sp>
        <p:sp>
          <p:nvSpPr>
            <p:cNvPr id="34904" name="Line 44"/>
            <p:cNvSpPr>
              <a:spLocks noChangeShapeType="1"/>
            </p:cNvSpPr>
            <p:nvPr/>
          </p:nvSpPr>
          <p:spPr bwMode="auto">
            <a:xfrm>
              <a:off x="879" y="2245"/>
              <a:ext cx="4351"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826" name="Line 45"/>
          <p:cNvSpPr>
            <a:spLocks noChangeShapeType="1"/>
          </p:cNvSpPr>
          <p:nvPr/>
        </p:nvSpPr>
        <p:spPr bwMode="auto">
          <a:xfrm>
            <a:off x="1266825" y="4194175"/>
            <a:ext cx="6907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7" name="Line 46"/>
          <p:cNvSpPr>
            <a:spLocks noChangeShapeType="1"/>
          </p:cNvSpPr>
          <p:nvPr/>
        </p:nvSpPr>
        <p:spPr bwMode="auto">
          <a:xfrm>
            <a:off x="1281113" y="5916613"/>
            <a:ext cx="6907212"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8" name="Line 47"/>
          <p:cNvSpPr>
            <a:spLocks noChangeShapeType="1"/>
          </p:cNvSpPr>
          <p:nvPr/>
        </p:nvSpPr>
        <p:spPr bwMode="auto">
          <a:xfrm>
            <a:off x="1252538" y="3563938"/>
            <a:ext cx="0" cy="2352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9" name="Line 48"/>
          <p:cNvSpPr>
            <a:spLocks noChangeShapeType="1"/>
          </p:cNvSpPr>
          <p:nvPr/>
        </p:nvSpPr>
        <p:spPr bwMode="auto">
          <a:xfrm>
            <a:off x="2247900" y="3563938"/>
            <a:ext cx="0" cy="2352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0" name="Line 49"/>
          <p:cNvSpPr>
            <a:spLocks noChangeShapeType="1"/>
          </p:cNvSpPr>
          <p:nvPr/>
        </p:nvSpPr>
        <p:spPr bwMode="auto">
          <a:xfrm>
            <a:off x="3163888" y="3563938"/>
            <a:ext cx="0" cy="2352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1" name="Line 50"/>
          <p:cNvSpPr>
            <a:spLocks noChangeShapeType="1"/>
          </p:cNvSpPr>
          <p:nvPr/>
        </p:nvSpPr>
        <p:spPr bwMode="auto">
          <a:xfrm>
            <a:off x="4381500" y="3563938"/>
            <a:ext cx="0" cy="2352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2" name="Line 51"/>
          <p:cNvSpPr>
            <a:spLocks noChangeShapeType="1"/>
          </p:cNvSpPr>
          <p:nvPr/>
        </p:nvSpPr>
        <p:spPr bwMode="auto">
          <a:xfrm>
            <a:off x="6873875" y="3563938"/>
            <a:ext cx="0" cy="2352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3" name="Line 52"/>
          <p:cNvSpPr>
            <a:spLocks noChangeShapeType="1"/>
          </p:cNvSpPr>
          <p:nvPr/>
        </p:nvSpPr>
        <p:spPr bwMode="auto">
          <a:xfrm>
            <a:off x="8202613" y="3563938"/>
            <a:ext cx="0" cy="2352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Line 53"/>
          <p:cNvSpPr>
            <a:spLocks noChangeShapeType="1"/>
          </p:cNvSpPr>
          <p:nvPr/>
        </p:nvSpPr>
        <p:spPr bwMode="auto">
          <a:xfrm>
            <a:off x="5732463" y="3563938"/>
            <a:ext cx="0" cy="2352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5" name="Line 54"/>
          <p:cNvSpPr>
            <a:spLocks noChangeShapeType="1"/>
          </p:cNvSpPr>
          <p:nvPr/>
        </p:nvSpPr>
        <p:spPr bwMode="auto">
          <a:xfrm>
            <a:off x="1266825" y="4538663"/>
            <a:ext cx="6907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6" name="Line 55"/>
          <p:cNvSpPr>
            <a:spLocks noChangeShapeType="1"/>
          </p:cNvSpPr>
          <p:nvPr/>
        </p:nvSpPr>
        <p:spPr bwMode="auto">
          <a:xfrm>
            <a:off x="1266825" y="5227638"/>
            <a:ext cx="6907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7" name="Line 56"/>
          <p:cNvSpPr>
            <a:spLocks noChangeShapeType="1"/>
          </p:cNvSpPr>
          <p:nvPr/>
        </p:nvSpPr>
        <p:spPr bwMode="auto">
          <a:xfrm>
            <a:off x="1266825" y="4883150"/>
            <a:ext cx="6907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8" name="Line 57"/>
          <p:cNvSpPr>
            <a:spLocks noChangeShapeType="1"/>
          </p:cNvSpPr>
          <p:nvPr/>
        </p:nvSpPr>
        <p:spPr bwMode="auto">
          <a:xfrm>
            <a:off x="1266825" y="5572125"/>
            <a:ext cx="6907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9" name="AutoShape 58"/>
          <p:cNvSpPr>
            <a:spLocks noChangeArrowheads="1"/>
          </p:cNvSpPr>
          <p:nvPr/>
        </p:nvSpPr>
        <p:spPr bwMode="auto">
          <a:xfrm>
            <a:off x="684213" y="2790825"/>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sp>
        <p:nvSpPr>
          <p:cNvPr id="34840" name="Rectangle 60"/>
          <p:cNvSpPr>
            <a:spLocks noChangeArrowheads="1"/>
          </p:cNvSpPr>
          <p:nvPr/>
        </p:nvSpPr>
        <p:spPr bwMode="auto">
          <a:xfrm>
            <a:off x="1250950" y="4194175"/>
            <a:ext cx="987425" cy="172720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41" name="Rectangle 61"/>
          <p:cNvSpPr>
            <a:spLocks noChangeArrowheads="1"/>
          </p:cNvSpPr>
          <p:nvPr/>
        </p:nvSpPr>
        <p:spPr bwMode="auto">
          <a:xfrm>
            <a:off x="5735638" y="4194175"/>
            <a:ext cx="1147762" cy="1712913"/>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947262" name="Group 62"/>
          <p:cNvGraphicFramePr>
            <a:graphicFrameLocks noGrp="1"/>
          </p:cNvGraphicFramePr>
          <p:nvPr>
            <p:extLst>
              <p:ext uri="{D42A27DB-BD31-4B8C-83A1-F6EECF244321}">
                <p14:modId xmlns:p14="http://schemas.microsoft.com/office/powerpoint/2010/main" val="4294676190"/>
              </p:ext>
            </p:extLst>
          </p:nvPr>
        </p:nvGraphicFramePr>
        <p:xfrm>
          <a:off x="1222375" y="2163763"/>
          <a:ext cx="6948488" cy="977900"/>
        </p:xfrm>
        <a:graphic>
          <a:graphicData uri="http://schemas.openxmlformats.org/drawingml/2006/table">
            <a:tbl>
              <a:tblPr/>
              <a:tblGrid>
                <a:gridCol w="981075">
                  <a:extLst>
                    <a:ext uri="{9D8B030D-6E8A-4147-A177-3AD203B41FA5}">
                      <a16:colId xmlns:a16="http://schemas.microsoft.com/office/drawing/2014/main" val="20000"/>
                    </a:ext>
                  </a:extLst>
                </a:gridCol>
                <a:gridCol w="930275">
                  <a:extLst>
                    <a:ext uri="{9D8B030D-6E8A-4147-A177-3AD203B41FA5}">
                      <a16:colId xmlns:a16="http://schemas.microsoft.com/office/drawing/2014/main" val="20001"/>
                    </a:ext>
                  </a:extLst>
                </a:gridCol>
                <a:gridCol w="1217613">
                  <a:extLst>
                    <a:ext uri="{9D8B030D-6E8A-4147-A177-3AD203B41FA5}">
                      <a16:colId xmlns:a16="http://schemas.microsoft.com/office/drawing/2014/main" val="20002"/>
                    </a:ext>
                  </a:extLst>
                </a:gridCol>
                <a:gridCol w="1336675">
                  <a:extLst>
                    <a:ext uri="{9D8B030D-6E8A-4147-A177-3AD203B41FA5}">
                      <a16:colId xmlns:a16="http://schemas.microsoft.com/office/drawing/2014/main" val="20003"/>
                    </a:ext>
                  </a:extLst>
                </a:gridCol>
                <a:gridCol w="1192212">
                  <a:extLst>
                    <a:ext uri="{9D8B030D-6E8A-4147-A177-3AD203B41FA5}">
                      <a16:colId xmlns:a16="http://schemas.microsoft.com/office/drawing/2014/main" val="20004"/>
                    </a:ext>
                  </a:extLst>
                </a:gridCol>
                <a:gridCol w="1290638">
                  <a:extLst>
                    <a:ext uri="{9D8B030D-6E8A-4147-A177-3AD203B41FA5}">
                      <a16:colId xmlns:a16="http://schemas.microsoft.com/office/drawing/2014/main" val="20005"/>
                    </a:ext>
                  </a:extLst>
                </a:gridCol>
              </a:tblGrid>
              <a:tr h="633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Arial" charset="0"/>
                        </a:rPr>
                        <a:t>Dept</a:t>
                      </a:r>
                      <a:r>
                        <a:rPr kumimoji="0" lang="en-US" sz="1600" b="1" i="0" u="none" strike="noStrike" cap="none" normalizeH="0" baseline="0" dirty="0">
                          <a:ln>
                            <a:noFill/>
                          </a:ln>
                          <a:solidFill>
                            <a:schemeClr val="tx1"/>
                          </a:solidFill>
                          <a:effectLst/>
                          <a:latin typeface="Arial" charset="0"/>
                        </a:rPr>
                        <a:t>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(All Exp)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7,000,000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65" name="Rectangle 85"/>
          <p:cNvSpPr>
            <a:spLocks noChangeArrowheads="1"/>
          </p:cNvSpPr>
          <p:nvPr/>
        </p:nvSpPr>
        <p:spPr bwMode="auto">
          <a:xfrm>
            <a:off x="1254125" y="1771650"/>
            <a:ext cx="692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Appropriation</a:t>
            </a:r>
            <a:endParaRPr lang="en-US" sz="2000"/>
          </a:p>
        </p:txBody>
      </p:sp>
      <p:sp>
        <p:nvSpPr>
          <p:cNvPr id="34866" name="Rectangle 86"/>
          <p:cNvSpPr>
            <a:spLocks noChangeArrowheads="1"/>
          </p:cNvSpPr>
          <p:nvPr/>
        </p:nvSpPr>
        <p:spPr bwMode="auto">
          <a:xfrm>
            <a:off x="5688013" y="2789238"/>
            <a:ext cx="1190625" cy="334962"/>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67" name="Rectangle 87"/>
          <p:cNvSpPr>
            <a:spLocks noChangeArrowheads="1"/>
          </p:cNvSpPr>
          <p:nvPr/>
        </p:nvSpPr>
        <p:spPr bwMode="auto">
          <a:xfrm>
            <a:off x="1225550" y="2798763"/>
            <a:ext cx="1001713" cy="334962"/>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C477FB8-F322-4D7D-B734-1B609D0E2DA2}" type="slidenum">
              <a:rPr lang="en-US" smtClean="0"/>
              <a:pPr>
                <a:defRPr/>
              </a:pPr>
              <a:t>23</a:t>
            </a:fld>
            <a:endParaRPr lang="en-US"/>
          </a:p>
        </p:txBody>
      </p:sp>
      <p:sp>
        <p:nvSpPr>
          <p:cNvPr id="3" name="TextBox 2"/>
          <p:cNvSpPr txBox="1"/>
          <p:nvPr/>
        </p:nvSpPr>
        <p:spPr>
          <a:xfrm>
            <a:off x="838200" y="1651000"/>
            <a:ext cx="3835400" cy="923330"/>
          </a:xfrm>
          <a:prstGeom prst="rect">
            <a:avLst/>
          </a:prstGeom>
          <a:noFill/>
        </p:spPr>
        <p:txBody>
          <a:bodyPr wrap="square" rtlCol="0">
            <a:spAutoFit/>
          </a:bodyPr>
          <a:lstStyle/>
          <a:p>
            <a:r>
              <a:rPr lang="en-US" sz="5400" dirty="0"/>
              <a:t>Questions?</a:t>
            </a:r>
          </a:p>
        </p:txBody>
      </p:sp>
    </p:spTree>
    <p:extLst>
      <p:ext uri="{BB962C8B-B14F-4D97-AF65-F5344CB8AC3E}">
        <p14:creationId xmlns:p14="http://schemas.microsoft.com/office/powerpoint/2010/main" val="1403144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F3A40882-CDC9-4473-9AAC-EF70F1293CEF}" type="slidenum">
              <a:rPr lang="en-US"/>
              <a:pPr>
                <a:defRPr/>
              </a:pPr>
              <a:t>24</a:t>
            </a:fld>
            <a:endParaRPr lang="en-US"/>
          </a:p>
        </p:txBody>
      </p:sp>
      <p:sp>
        <p:nvSpPr>
          <p:cNvPr id="37891" name="Rectangle 25"/>
          <p:cNvSpPr>
            <a:spLocks noGrp="1" noChangeArrowheads="1"/>
          </p:cNvSpPr>
          <p:nvPr>
            <p:ph type="title" idx="4294967295"/>
          </p:nvPr>
        </p:nvSpPr>
        <p:spPr>
          <a:xfrm>
            <a:off x="2790031" y="393700"/>
            <a:ext cx="6324600" cy="914400"/>
          </a:xfrm>
        </p:spPr>
        <p:txBody>
          <a:bodyPr/>
          <a:lstStyle/>
          <a:p>
            <a:pPr eaLnBrk="1" hangingPunct="1"/>
            <a:r>
              <a:rPr lang="en-US" sz="3200" dirty="0">
                <a:solidFill>
                  <a:schemeClr val="tx1"/>
                </a:solidFill>
                <a:latin typeface="Arial" pitchFamily="34" charset="0"/>
                <a:cs typeface="Arial" pitchFamily="34" charset="0"/>
              </a:rPr>
              <a:t>Agency Budgets</a:t>
            </a:r>
            <a:endParaRPr lang="en-US" dirty="0">
              <a:solidFill>
                <a:schemeClr val="tx1"/>
              </a:solidFill>
              <a:latin typeface="Arial" pitchFamily="34" charset="0"/>
              <a:cs typeface="Arial" pitchFamily="34" charset="0"/>
            </a:endParaRPr>
          </a:p>
        </p:txBody>
      </p:sp>
      <p:sp>
        <p:nvSpPr>
          <p:cNvPr id="37892" name="Rectangle 2"/>
          <p:cNvSpPr>
            <a:spLocks noChangeArrowheads="1"/>
          </p:cNvSpPr>
          <p:nvPr/>
        </p:nvSpPr>
        <p:spPr bwMode="auto">
          <a:xfrm>
            <a:off x="2851150" y="1435100"/>
            <a:ext cx="6034088" cy="5321300"/>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837635" name="Rectangle 3"/>
          <p:cNvSpPr>
            <a:spLocks noChangeArrowheads="1"/>
          </p:cNvSpPr>
          <p:nvPr/>
        </p:nvSpPr>
        <p:spPr bwMode="auto">
          <a:xfrm>
            <a:off x="2997200" y="1558925"/>
            <a:ext cx="5842000" cy="5045076"/>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37894"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7895" name="Rectangle 5"/>
          <p:cNvSpPr>
            <a:spLocks noChangeArrowheads="1"/>
          </p:cNvSpPr>
          <p:nvPr/>
        </p:nvSpPr>
        <p:spPr bwMode="auto">
          <a:xfrm>
            <a:off x="3106738" y="1662113"/>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38920" name="Rectangle 6"/>
          <p:cNvSpPr>
            <a:spLocks noChangeArrowheads="1"/>
          </p:cNvSpPr>
          <p:nvPr/>
        </p:nvSpPr>
        <p:spPr bwMode="auto">
          <a:xfrm>
            <a:off x="3106738" y="2054225"/>
            <a:ext cx="57324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7663" indent="-347663" eaLnBrk="0" hangingPunct="0">
              <a:buClr>
                <a:schemeClr val="tx1"/>
              </a:buClr>
              <a:buFont typeface="Wingdings" pitchFamily="2" charset="2"/>
              <a:buChar char="è"/>
              <a:defRPr/>
            </a:pPr>
            <a:r>
              <a:rPr lang="en-US" dirty="0"/>
              <a:t>Optional tool to manage agency budget – can be a </a:t>
            </a:r>
            <a:r>
              <a:rPr lang="en-AU" dirty="0"/>
              <a:t>breakdown of the Allotment Budget</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AU" dirty="0"/>
              <a:t>Multiple Rulesets give Agencies a choice of Chartfields for budgeting.  Chartfields within </a:t>
            </a:r>
            <a:r>
              <a:rPr lang="en-AU" dirty="0" err="1"/>
              <a:t>ruleset</a:t>
            </a:r>
            <a:r>
              <a:rPr lang="en-AU" dirty="0"/>
              <a:t> become required for all transactions.</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AU" dirty="0"/>
              <a:t>All Chartfield combinations used in transactions must have a budget.</a:t>
            </a:r>
          </a:p>
          <a:p>
            <a:pPr eaLnBrk="0" hangingPunct="0">
              <a:buClr>
                <a:schemeClr val="tx1"/>
              </a:buClr>
              <a:defRPr/>
            </a:pPr>
            <a:endParaRPr lang="en-AU" dirty="0"/>
          </a:p>
          <a:p>
            <a:pPr marL="347663" indent="-347663" eaLnBrk="0" hangingPunct="0">
              <a:buClr>
                <a:schemeClr val="tx1"/>
              </a:buClr>
              <a:buFont typeface="Wingdings" pitchFamily="2" charset="2"/>
              <a:buChar char="è"/>
              <a:defRPr/>
            </a:pPr>
            <a:r>
              <a:rPr lang="en-AU" dirty="0"/>
              <a:t>Annual budget period</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AU" dirty="0"/>
              <a:t>Control, Track, or Track Without Budget</a:t>
            </a:r>
          </a:p>
          <a:p>
            <a:pPr marL="347663" indent="-347663" eaLnBrk="0" hangingPunct="0">
              <a:buClr>
                <a:schemeClr val="tx1"/>
              </a:buClr>
              <a:buFont typeface="Wingdings" pitchFamily="2" charset="2"/>
              <a:buChar char="è"/>
              <a:defRPr/>
            </a:pPr>
            <a:endParaRPr lang="en-US" dirty="0"/>
          </a:p>
          <a:p>
            <a:pPr marL="347663" indent="-347663" eaLnBrk="0" hangingPunct="0">
              <a:buClr>
                <a:schemeClr val="tx1"/>
              </a:buClr>
              <a:buFont typeface="Wingdings" pitchFamily="2" charset="2"/>
              <a:buChar char="è"/>
              <a:defRPr/>
            </a:pPr>
            <a:r>
              <a:rPr lang="en-US" dirty="0"/>
              <a:t>Maintained by the Agencies</a:t>
            </a:r>
          </a:p>
          <a:p>
            <a:pPr marL="347663" indent="-347663" eaLnBrk="0" hangingPunct="0">
              <a:buClr>
                <a:srgbClr val="993300"/>
              </a:buClr>
              <a:buFont typeface="Wingdings" pitchFamily="2" charset="2"/>
              <a:buChar char="è"/>
              <a:defRPr/>
            </a:pPr>
            <a:endParaRPr lang="en-US" dirty="0"/>
          </a:p>
        </p:txBody>
      </p:sp>
      <p:sp>
        <p:nvSpPr>
          <p:cNvPr id="837639" name="Text Box 7"/>
          <p:cNvSpPr txBox="1">
            <a:spLocks noChangeArrowheads="1"/>
          </p:cNvSpPr>
          <p:nvPr/>
        </p:nvSpPr>
        <p:spPr bwMode="auto">
          <a:xfrm>
            <a:off x="14288" y="2613967"/>
            <a:ext cx="2873375" cy="461665"/>
          </a:xfrm>
          <a:prstGeom prst="rect">
            <a:avLst/>
          </a:prstGeom>
          <a:noFill/>
          <a:ln w="9525">
            <a:noFill/>
            <a:miter lim="800000"/>
            <a:headEnd/>
            <a:tailEnd/>
          </a:ln>
          <a:effectLst/>
        </p:spPr>
        <p:txBody>
          <a:bodyPr>
            <a:spAutoFit/>
          </a:bodyPr>
          <a:lstStyle/>
          <a:p>
            <a:pPr algn="ctr">
              <a:spcBef>
                <a:spcPct val="50000"/>
              </a:spcBef>
              <a:defRPr/>
            </a:pPr>
            <a:r>
              <a:rPr lang="en-US" sz="2400" b="1" dirty="0">
                <a:latin typeface="Arial" pitchFamily="34" charset="0"/>
                <a:cs typeface="Arial" pitchFamily="34" charset="0"/>
              </a:rPr>
              <a:t>Agency</a:t>
            </a:r>
          </a:p>
        </p:txBody>
      </p:sp>
      <p:sp>
        <p:nvSpPr>
          <p:cNvPr id="37898"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38923" name="Rectangle 26"/>
          <p:cNvSpPr>
            <a:spLocks noChangeArrowheads="1"/>
          </p:cNvSpPr>
          <p:nvPr/>
        </p:nvSpPr>
        <p:spPr bwMode="auto">
          <a:xfrm>
            <a:off x="915988" y="3725863"/>
            <a:ext cx="636587"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APPROPRIATION</a:t>
            </a:r>
          </a:p>
        </p:txBody>
      </p:sp>
      <p:sp>
        <p:nvSpPr>
          <p:cNvPr id="38925" name="Rectangle 28"/>
          <p:cNvSpPr>
            <a:spLocks noChangeArrowheads="1"/>
          </p:cNvSpPr>
          <p:nvPr/>
        </p:nvSpPr>
        <p:spPr bwMode="auto">
          <a:xfrm>
            <a:off x="1239838" y="4192588"/>
            <a:ext cx="608012"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38927" name="Rectangle 30"/>
          <p:cNvSpPr>
            <a:spLocks noChangeArrowheads="1"/>
          </p:cNvSpPr>
          <p:nvPr/>
        </p:nvSpPr>
        <p:spPr bwMode="auto">
          <a:xfrm>
            <a:off x="1544638" y="4711700"/>
            <a:ext cx="622300" cy="192088"/>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Agency Control</a:t>
            </a:r>
          </a:p>
        </p:txBody>
      </p:sp>
      <p:sp>
        <p:nvSpPr>
          <p:cNvPr id="38928" name="Rectangle 31"/>
          <p:cNvSpPr>
            <a:spLocks noChangeArrowheads="1"/>
          </p:cNvSpPr>
          <p:nvPr/>
        </p:nvSpPr>
        <p:spPr bwMode="auto">
          <a:xfrm>
            <a:off x="1554163" y="5207000"/>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Project</a:t>
            </a:r>
          </a:p>
        </p:txBody>
      </p:sp>
      <p:sp>
        <p:nvSpPr>
          <p:cNvPr id="37906" name="AutoShape 33"/>
          <p:cNvSpPr>
            <a:spLocks noChangeArrowheads="1"/>
          </p:cNvSpPr>
          <p:nvPr/>
        </p:nvSpPr>
        <p:spPr bwMode="auto">
          <a:xfrm>
            <a:off x="690563" y="3859213"/>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38934" name="Rectangle 37"/>
          <p:cNvSpPr>
            <a:spLocks noChangeArrowheads="1"/>
          </p:cNvSpPr>
          <p:nvPr/>
        </p:nvSpPr>
        <p:spPr bwMode="auto">
          <a:xfrm>
            <a:off x="706438" y="3259138"/>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CASH CONTROL</a:t>
            </a:r>
          </a:p>
        </p:txBody>
      </p:sp>
      <p:sp>
        <p:nvSpPr>
          <p:cNvPr id="38935" name="Rectangle 38"/>
          <p:cNvSpPr>
            <a:spLocks noChangeArrowheads="1"/>
          </p:cNvSpPr>
          <p:nvPr/>
        </p:nvSpPr>
        <p:spPr bwMode="auto">
          <a:xfrm>
            <a:off x="1763713" y="3259138"/>
            <a:ext cx="622300" cy="2936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38936" name="Rectangle 39"/>
          <p:cNvSpPr>
            <a:spLocks noChangeArrowheads="1"/>
          </p:cNvSpPr>
          <p:nvPr/>
        </p:nvSpPr>
        <p:spPr bwMode="auto">
          <a:xfrm>
            <a:off x="1758950" y="3554413"/>
            <a:ext cx="622300" cy="2936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38937" name="Rectangle 40"/>
          <p:cNvSpPr>
            <a:spLocks noChangeArrowheads="1"/>
          </p:cNvSpPr>
          <p:nvPr/>
        </p:nvSpPr>
        <p:spPr bwMode="auto">
          <a:xfrm>
            <a:off x="1539875" y="4892675"/>
            <a:ext cx="636588" cy="207963"/>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dirty="0"/>
              <a:t>Agency Track</a:t>
            </a:r>
          </a:p>
        </p:txBody>
      </p:sp>
      <p:sp>
        <p:nvSpPr>
          <p:cNvPr id="38938" name="Rectangle 41"/>
          <p:cNvSpPr>
            <a:spLocks noChangeArrowheads="1"/>
          </p:cNvSpPr>
          <p:nvPr/>
        </p:nvSpPr>
        <p:spPr bwMode="auto">
          <a:xfrm>
            <a:off x="1543844" y="5400676"/>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Grant</a:t>
            </a: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Slide Number Placeholder 1"/>
          <p:cNvSpPr>
            <a:spLocks noGrp="1"/>
          </p:cNvSpPr>
          <p:nvPr>
            <p:ph type="sldNum" sz="quarter" idx="12"/>
          </p:nvPr>
        </p:nvSpPr>
        <p:spPr/>
        <p:txBody>
          <a:bodyPr/>
          <a:lstStyle/>
          <a:p>
            <a:pPr>
              <a:defRPr/>
            </a:pPr>
            <a:fld id="{FC8A4A02-D672-4176-B981-303D14DE549D}" type="slidenum">
              <a:rPr lang="en-US"/>
              <a:pPr>
                <a:defRPr/>
              </a:pPr>
              <a:t>25</a:t>
            </a:fld>
            <a:endParaRPr lang="en-US"/>
          </a:p>
        </p:txBody>
      </p:sp>
      <p:sp>
        <p:nvSpPr>
          <p:cNvPr id="38915" name="Rectangle 2"/>
          <p:cNvSpPr>
            <a:spLocks noChangeArrowheads="1"/>
          </p:cNvSpPr>
          <p:nvPr/>
        </p:nvSpPr>
        <p:spPr bwMode="auto">
          <a:xfrm>
            <a:off x="500063" y="1490663"/>
            <a:ext cx="8458200" cy="4635500"/>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9940" name="Rectangle 3"/>
          <p:cNvSpPr>
            <a:spLocks noChangeArrowheads="1"/>
          </p:cNvSpPr>
          <p:nvPr/>
        </p:nvSpPr>
        <p:spPr bwMode="auto">
          <a:xfrm>
            <a:off x="763588" y="1725613"/>
            <a:ext cx="3808412" cy="469900"/>
          </a:xfrm>
          <a:prstGeom prst="rect">
            <a:avLst/>
          </a:prstGeom>
          <a:solidFill>
            <a:schemeClr val="accent5">
              <a:lumMod val="50000"/>
            </a:schemeClr>
          </a:solidFill>
          <a:ln w="12700">
            <a:solidFill>
              <a:schemeClr val="tx1"/>
            </a:solidFill>
            <a:miter lim="800000"/>
            <a:headEnd/>
            <a:tailEnd/>
          </a:ln>
        </p:spPr>
        <p:txBody>
          <a:bodyPr anchor="ctr">
            <a:spAutoFit/>
          </a:bodyPr>
          <a:lstStyle/>
          <a:p>
            <a:pPr lvl="1" algn="ctr" eaLnBrk="0" hangingPunct="0">
              <a:buClr>
                <a:srgbClr val="CC0000"/>
              </a:buClr>
              <a:buFont typeface="Monotype Sorts" pitchFamily="2" charset="2"/>
              <a:buNone/>
              <a:defRPr/>
            </a:pPr>
            <a:r>
              <a:rPr lang="en-AU" sz="2400" b="1" dirty="0"/>
              <a:t>Use One</a:t>
            </a:r>
          </a:p>
        </p:txBody>
      </p:sp>
      <p:sp>
        <p:nvSpPr>
          <p:cNvPr id="38917" name="Rectangle 31"/>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38918" name="Rectangle 32"/>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Budgets</a:t>
            </a:r>
          </a:p>
        </p:txBody>
      </p:sp>
      <p:graphicFrame>
        <p:nvGraphicFramePr>
          <p:cNvPr id="843816" name="Group 40"/>
          <p:cNvGraphicFramePr>
            <a:graphicFrameLocks noGrp="1"/>
          </p:cNvGraphicFramePr>
          <p:nvPr/>
        </p:nvGraphicFramePr>
        <p:xfrm>
          <a:off x="787400" y="2401888"/>
          <a:ext cx="1771650" cy="1581150"/>
        </p:xfrm>
        <a:graphic>
          <a:graphicData uri="http://schemas.openxmlformats.org/drawingml/2006/table">
            <a:tbl>
              <a:tblPr/>
              <a:tblGrid>
                <a:gridCol w="1771650">
                  <a:extLst>
                    <a:ext uri="{9D8B030D-6E8A-4147-A177-3AD203B41FA5}">
                      <a16:colId xmlns:a16="http://schemas.microsoft.com/office/drawing/2014/main" val="20000"/>
                    </a:ext>
                  </a:extLst>
                </a:gridCol>
              </a:tblGrid>
              <a:tr h="158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Agency Control Budget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bl>
          </a:graphicData>
        </a:graphic>
      </p:graphicFrame>
      <p:graphicFrame>
        <p:nvGraphicFramePr>
          <p:cNvPr id="843848" name="Group 72"/>
          <p:cNvGraphicFramePr>
            <a:graphicFrameLocks noGrp="1"/>
          </p:cNvGraphicFramePr>
          <p:nvPr/>
        </p:nvGraphicFramePr>
        <p:xfrm>
          <a:off x="5213350" y="2309813"/>
          <a:ext cx="1771650" cy="1581150"/>
        </p:xfrm>
        <a:graphic>
          <a:graphicData uri="http://schemas.openxmlformats.org/drawingml/2006/table">
            <a:tbl>
              <a:tblPr/>
              <a:tblGrid>
                <a:gridCol w="1771650">
                  <a:extLst>
                    <a:ext uri="{9D8B030D-6E8A-4147-A177-3AD203B41FA5}">
                      <a16:colId xmlns:a16="http://schemas.microsoft.com/office/drawing/2014/main" val="20000"/>
                    </a:ext>
                  </a:extLst>
                </a:gridCol>
              </a:tblGrid>
              <a:tr h="158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Agency Control Budget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bl>
          </a:graphicData>
        </a:graphic>
      </p:graphicFrame>
      <p:graphicFrame>
        <p:nvGraphicFramePr>
          <p:cNvPr id="843849" name="Group 73"/>
          <p:cNvGraphicFramePr>
            <a:graphicFrameLocks noGrp="1"/>
          </p:cNvGraphicFramePr>
          <p:nvPr/>
        </p:nvGraphicFramePr>
        <p:xfrm>
          <a:off x="2827338" y="2397125"/>
          <a:ext cx="1771650" cy="1581150"/>
        </p:xfrm>
        <a:graphic>
          <a:graphicData uri="http://schemas.openxmlformats.org/drawingml/2006/table">
            <a:tbl>
              <a:tblPr/>
              <a:tblGrid>
                <a:gridCol w="1771650">
                  <a:extLst>
                    <a:ext uri="{9D8B030D-6E8A-4147-A177-3AD203B41FA5}">
                      <a16:colId xmlns:a16="http://schemas.microsoft.com/office/drawing/2014/main" val="20000"/>
                    </a:ext>
                  </a:extLst>
                </a:gridCol>
              </a:tblGrid>
              <a:tr h="158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Agency  Track    Budget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bl>
          </a:graphicData>
        </a:graphic>
      </p:graphicFrame>
      <p:graphicFrame>
        <p:nvGraphicFramePr>
          <p:cNvPr id="843829" name="Group 53"/>
          <p:cNvGraphicFramePr>
            <a:graphicFrameLocks noGrp="1"/>
          </p:cNvGraphicFramePr>
          <p:nvPr/>
        </p:nvGraphicFramePr>
        <p:xfrm>
          <a:off x="5246688" y="4121150"/>
          <a:ext cx="1771650" cy="1581150"/>
        </p:xfrm>
        <a:graphic>
          <a:graphicData uri="http://schemas.openxmlformats.org/drawingml/2006/table">
            <a:tbl>
              <a:tblPr/>
              <a:tblGrid>
                <a:gridCol w="1771650">
                  <a:extLst>
                    <a:ext uri="{9D8B030D-6E8A-4147-A177-3AD203B41FA5}">
                      <a16:colId xmlns:a16="http://schemas.microsoft.com/office/drawing/2014/main" val="20000"/>
                    </a:ext>
                  </a:extLst>
                </a:gridCol>
              </a:tblGrid>
              <a:tr h="158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Agency  Track   Budget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bl>
          </a:graphicData>
        </a:graphic>
      </p:graphicFrame>
      <p:sp>
        <p:nvSpPr>
          <p:cNvPr id="39967" name="Rectangle 65"/>
          <p:cNvSpPr>
            <a:spLocks noChangeArrowheads="1"/>
          </p:cNvSpPr>
          <p:nvPr/>
        </p:nvSpPr>
        <p:spPr bwMode="auto">
          <a:xfrm>
            <a:off x="5181600" y="1735138"/>
            <a:ext cx="3575050" cy="469900"/>
          </a:xfrm>
          <a:prstGeom prst="rect">
            <a:avLst/>
          </a:prstGeom>
          <a:solidFill>
            <a:schemeClr val="accent5">
              <a:lumMod val="50000"/>
            </a:schemeClr>
          </a:solidFill>
          <a:ln w="12700">
            <a:solidFill>
              <a:schemeClr val="tx1"/>
            </a:solidFill>
            <a:miter lim="800000"/>
            <a:headEnd/>
            <a:tailEnd/>
          </a:ln>
        </p:spPr>
        <p:txBody>
          <a:bodyPr anchor="ctr">
            <a:spAutoFit/>
          </a:bodyPr>
          <a:lstStyle/>
          <a:p>
            <a:pPr lvl="1" algn="ctr" eaLnBrk="0" hangingPunct="0">
              <a:buClr>
                <a:srgbClr val="CC0000"/>
              </a:buClr>
              <a:buFont typeface="Monotype Sorts" pitchFamily="2" charset="2"/>
              <a:buNone/>
              <a:defRPr/>
            </a:pPr>
            <a:r>
              <a:rPr lang="en-AU" sz="2400" b="1" dirty="0"/>
              <a:t>Use Both</a:t>
            </a:r>
          </a:p>
        </p:txBody>
      </p:sp>
      <p:sp>
        <p:nvSpPr>
          <p:cNvPr id="39968" name="AutoShape 66"/>
          <p:cNvSpPr>
            <a:spLocks noChangeArrowheads="1"/>
          </p:cNvSpPr>
          <p:nvPr/>
        </p:nvSpPr>
        <p:spPr bwMode="auto">
          <a:xfrm rot="5400000">
            <a:off x="7396163" y="2619375"/>
            <a:ext cx="600075" cy="733425"/>
          </a:xfrm>
          <a:prstGeom prst="downArrow">
            <a:avLst>
              <a:gd name="adj1" fmla="val 50000"/>
              <a:gd name="adj2" fmla="val 30556"/>
            </a:avLst>
          </a:prstGeom>
          <a:solidFill>
            <a:schemeClr val="accent5">
              <a:lumMod val="50000"/>
            </a:schemeClr>
          </a:solidFill>
          <a:ln w="9525">
            <a:solidFill>
              <a:schemeClr val="tx1"/>
            </a:solidFill>
            <a:miter lim="800000"/>
            <a:headEnd/>
            <a:tailEnd/>
          </a:ln>
        </p:spPr>
        <p:txBody>
          <a:bodyPr rot="10800000" vert="eaVert" wrap="none" anchor="ctr"/>
          <a:lstStyle/>
          <a:p>
            <a:pPr algn="ctr">
              <a:defRPr/>
            </a:pPr>
            <a:endParaRPr lang="en-US"/>
          </a:p>
        </p:txBody>
      </p:sp>
      <p:sp>
        <p:nvSpPr>
          <p:cNvPr id="39969" name="Text Box 67"/>
          <p:cNvSpPr txBox="1">
            <a:spLocks noChangeArrowheads="1"/>
          </p:cNvSpPr>
          <p:nvPr/>
        </p:nvSpPr>
        <p:spPr bwMode="auto">
          <a:xfrm>
            <a:off x="7239000" y="3175000"/>
            <a:ext cx="14525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1600" b="1" dirty="0">
                <a:solidFill>
                  <a:schemeClr val="accent5">
                    <a:lumMod val="50000"/>
                  </a:schemeClr>
                </a:solidFill>
              </a:rPr>
              <a:t>Control at a High Level</a:t>
            </a:r>
          </a:p>
        </p:txBody>
      </p:sp>
      <p:sp>
        <p:nvSpPr>
          <p:cNvPr id="39970" name="AutoShape 68"/>
          <p:cNvSpPr>
            <a:spLocks noChangeArrowheads="1"/>
          </p:cNvSpPr>
          <p:nvPr/>
        </p:nvSpPr>
        <p:spPr bwMode="auto">
          <a:xfrm rot="5400000">
            <a:off x="7405688" y="4186238"/>
            <a:ext cx="600075" cy="733425"/>
          </a:xfrm>
          <a:prstGeom prst="downArrow">
            <a:avLst>
              <a:gd name="adj1" fmla="val 50000"/>
              <a:gd name="adj2" fmla="val 30556"/>
            </a:avLst>
          </a:prstGeom>
          <a:solidFill>
            <a:schemeClr val="accent5">
              <a:lumMod val="50000"/>
            </a:schemeClr>
          </a:solidFill>
          <a:ln w="9525">
            <a:solidFill>
              <a:schemeClr val="tx1"/>
            </a:solidFill>
            <a:miter lim="800000"/>
            <a:headEnd/>
            <a:tailEnd/>
          </a:ln>
        </p:spPr>
        <p:txBody>
          <a:bodyPr rot="10800000" vert="eaVert" wrap="none" anchor="ctr"/>
          <a:lstStyle/>
          <a:p>
            <a:pPr algn="ctr">
              <a:defRPr/>
            </a:pPr>
            <a:endParaRPr lang="en-US"/>
          </a:p>
        </p:txBody>
      </p:sp>
      <p:sp>
        <p:nvSpPr>
          <p:cNvPr id="39971" name="Text Box 69"/>
          <p:cNvSpPr txBox="1">
            <a:spLocks noChangeArrowheads="1"/>
          </p:cNvSpPr>
          <p:nvPr/>
        </p:nvSpPr>
        <p:spPr bwMode="auto">
          <a:xfrm>
            <a:off x="7362825" y="4799013"/>
            <a:ext cx="14525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1600" b="1" dirty="0">
                <a:solidFill>
                  <a:schemeClr val="accent5">
                    <a:lumMod val="50000"/>
                  </a:schemeClr>
                </a:solidFill>
              </a:rPr>
              <a:t>Track at a Lower Level</a:t>
            </a:r>
          </a:p>
        </p:txBody>
      </p:sp>
      <p:sp>
        <p:nvSpPr>
          <p:cNvPr id="39972" name="AutoShape 74"/>
          <p:cNvSpPr>
            <a:spLocks noChangeArrowheads="1"/>
          </p:cNvSpPr>
          <p:nvPr/>
        </p:nvSpPr>
        <p:spPr bwMode="auto">
          <a:xfrm rot="10800000">
            <a:off x="1395413" y="4076700"/>
            <a:ext cx="600075" cy="733425"/>
          </a:xfrm>
          <a:prstGeom prst="downArrow">
            <a:avLst>
              <a:gd name="adj1" fmla="val 50000"/>
              <a:gd name="adj2" fmla="val 30556"/>
            </a:avLst>
          </a:prstGeom>
          <a:solidFill>
            <a:schemeClr val="accent5">
              <a:lumMod val="50000"/>
            </a:schemeClr>
          </a:solidFill>
          <a:ln w="9525">
            <a:solidFill>
              <a:schemeClr val="tx1"/>
            </a:solidFill>
            <a:miter lim="800000"/>
            <a:headEnd/>
            <a:tailEnd/>
          </a:ln>
        </p:spPr>
        <p:txBody>
          <a:bodyPr rot="10800000" wrap="none" anchor="ctr"/>
          <a:lstStyle/>
          <a:p>
            <a:pPr algn="ctr">
              <a:defRPr/>
            </a:pPr>
            <a:endParaRPr lang="en-US"/>
          </a:p>
        </p:txBody>
      </p:sp>
      <p:sp>
        <p:nvSpPr>
          <p:cNvPr id="39973" name="AutoShape 75"/>
          <p:cNvSpPr>
            <a:spLocks noChangeArrowheads="1"/>
          </p:cNvSpPr>
          <p:nvPr/>
        </p:nvSpPr>
        <p:spPr bwMode="auto">
          <a:xfrm rot="10800000">
            <a:off x="3448050" y="4100513"/>
            <a:ext cx="600075" cy="733425"/>
          </a:xfrm>
          <a:prstGeom prst="downArrow">
            <a:avLst>
              <a:gd name="adj1" fmla="val 50000"/>
              <a:gd name="adj2" fmla="val 30556"/>
            </a:avLst>
          </a:prstGeom>
          <a:solidFill>
            <a:schemeClr val="accent5">
              <a:lumMod val="50000"/>
            </a:schemeClr>
          </a:solidFill>
          <a:ln w="9525">
            <a:solidFill>
              <a:schemeClr val="tx1"/>
            </a:solidFill>
            <a:miter lim="800000"/>
            <a:headEnd/>
            <a:tailEnd/>
          </a:ln>
        </p:spPr>
        <p:txBody>
          <a:bodyPr rot="10800000" wrap="none" anchor="ctr"/>
          <a:lstStyle/>
          <a:p>
            <a:pPr algn="ctr">
              <a:defRPr/>
            </a:pPr>
            <a:endParaRPr lang="en-US"/>
          </a:p>
        </p:txBody>
      </p:sp>
      <p:sp>
        <p:nvSpPr>
          <p:cNvPr id="39974" name="Text Box 76"/>
          <p:cNvSpPr txBox="1">
            <a:spLocks noChangeArrowheads="1"/>
          </p:cNvSpPr>
          <p:nvPr/>
        </p:nvSpPr>
        <p:spPr bwMode="auto">
          <a:xfrm>
            <a:off x="876300" y="5067300"/>
            <a:ext cx="3903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b="1" dirty="0">
                <a:solidFill>
                  <a:schemeClr val="accent5">
                    <a:lumMod val="50000"/>
                  </a:schemeClr>
                </a:solidFill>
              </a:rPr>
              <a:t>Choose Control or Track</a:t>
            </a:r>
          </a:p>
        </p:txBody>
      </p:sp>
      <p:sp>
        <p:nvSpPr>
          <p:cNvPr id="2" name="TextBox 1"/>
          <p:cNvSpPr txBox="1"/>
          <p:nvPr/>
        </p:nvSpPr>
        <p:spPr>
          <a:xfrm>
            <a:off x="4572000" y="1825625"/>
            <a:ext cx="609600" cy="369888"/>
          </a:xfrm>
          <a:prstGeom prst="rect">
            <a:avLst/>
          </a:prstGeom>
          <a:noFill/>
        </p:spPr>
        <p:txBody>
          <a:bodyPr>
            <a:spAutoFit/>
          </a:bodyPr>
          <a:lstStyle/>
          <a:p>
            <a:pPr>
              <a:defRPr/>
            </a:pPr>
            <a:r>
              <a:rPr lang="en-US" dirty="0">
                <a:solidFill>
                  <a:schemeClr val="accent5">
                    <a:lumMod val="50000"/>
                  </a:schemeClr>
                </a:solidFill>
              </a:rPr>
              <a:t>OR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Slide Number Placeholder 1"/>
          <p:cNvSpPr>
            <a:spLocks noGrp="1"/>
          </p:cNvSpPr>
          <p:nvPr>
            <p:ph type="sldNum" sz="quarter" idx="12"/>
          </p:nvPr>
        </p:nvSpPr>
        <p:spPr/>
        <p:txBody>
          <a:bodyPr/>
          <a:lstStyle/>
          <a:p>
            <a:pPr>
              <a:defRPr/>
            </a:pPr>
            <a:fld id="{56DBAE01-4F5D-4ACF-A92E-74DF796A9B4E}" type="slidenum">
              <a:rPr lang="en-US"/>
              <a:pPr>
                <a:defRPr/>
              </a:pPr>
              <a:t>26</a:t>
            </a:fld>
            <a:endParaRPr lang="en-US"/>
          </a:p>
        </p:txBody>
      </p:sp>
      <p:sp>
        <p:nvSpPr>
          <p:cNvPr id="39939" name="Rectangle 2"/>
          <p:cNvSpPr>
            <a:spLocks noChangeArrowheads="1"/>
          </p:cNvSpPr>
          <p:nvPr/>
        </p:nvSpPr>
        <p:spPr bwMode="auto">
          <a:xfrm>
            <a:off x="325438" y="1152525"/>
            <a:ext cx="8458200" cy="5084763"/>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9940" name="Rectangle 131"/>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39941" name="Rectangle 132"/>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Control Budget Options</a:t>
            </a:r>
          </a:p>
        </p:txBody>
      </p:sp>
      <p:graphicFrame>
        <p:nvGraphicFramePr>
          <p:cNvPr id="846305" name="Group 481"/>
          <p:cNvGraphicFramePr>
            <a:graphicFrameLocks noGrp="1"/>
          </p:cNvGraphicFramePr>
          <p:nvPr>
            <p:extLst>
              <p:ext uri="{D42A27DB-BD31-4B8C-83A1-F6EECF244321}">
                <p14:modId xmlns:p14="http://schemas.microsoft.com/office/powerpoint/2010/main" val="1056366817"/>
              </p:ext>
            </p:extLst>
          </p:nvPr>
        </p:nvGraphicFramePr>
        <p:xfrm>
          <a:off x="527957" y="1759667"/>
          <a:ext cx="7909289" cy="3206905"/>
        </p:xfrm>
        <a:graphic>
          <a:graphicData uri="http://schemas.openxmlformats.org/drawingml/2006/table">
            <a:tbl>
              <a:tblPr/>
              <a:tblGrid>
                <a:gridCol w="281940">
                  <a:extLst>
                    <a:ext uri="{9D8B030D-6E8A-4147-A177-3AD203B41FA5}">
                      <a16:colId xmlns:a16="http://schemas.microsoft.com/office/drawing/2014/main" val="20000"/>
                    </a:ext>
                  </a:extLst>
                </a:gridCol>
                <a:gridCol w="496389">
                  <a:extLst>
                    <a:ext uri="{9D8B030D-6E8A-4147-A177-3AD203B41FA5}">
                      <a16:colId xmlns:a16="http://schemas.microsoft.com/office/drawing/2014/main" val="20001"/>
                    </a:ext>
                  </a:extLst>
                </a:gridCol>
                <a:gridCol w="409303">
                  <a:extLst>
                    <a:ext uri="{9D8B030D-6E8A-4147-A177-3AD203B41FA5}">
                      <a16:colId xmlns:a16="http://schemas.microsoft.com/office/drawing/2014/main" val="20002"/>
                    </a:ext>
                  </a:extLst>
                </a:gridCol>
                <a:gridCol w="1837508">
                  <a:extLst>
                    <a:ext uri="{9D8B030D-6E8A-4147-A177-3AD203B41FA5}">
                      <a16:colId xmlns:a16="http://schemas.microsoft.com/office/drawing/2014/main" val="20003"/>
                    </a:ext>
                  </a:extLst>
                </a:gridCol>
                <a:gridCol w="1480457">
                  <a:extLst>
                    <a:ext uri="{9D8B030D-6E8A-4147-A177-3AD203B41FA5}">
                      <a16:colId xmlns:a16="http://schemas.microsoft.com/office/drawing/2014/main" val="20004"/>
                    </a:ext>
                  </a:extLst>
                </a:gridCol>
                <a:gridCol w="1881052">
                  <a:extLst>
                    <a:ext uri="{9D8B030D-6E8A-4147-A177-3AD203B41FA5}">
                      <a16:colId xmlns:a16="http://schemas.microsoft.com/office/drawing/2014/main" val="20005"/>
                    </a:ext>
                  </a:extLst>
                </a:gridCol>
                <a:gridCol w="1522640">
                  <a:extLst>
                    <a:ext uri="{9D8B030D-6E8A-4147-A177-3AD203B41FA5}">
                      <a16:colId xmlns:a16="http://schemas.microsoft.com/office/drawing/2014/main" val="20006"/>
                    </a:ext>
                  </a:extLst>
                </a:gridCol>
              </a:tblGrid>
              <a:tr h="3023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FFFFFF"/>
                          </a:solidFill>
                          <a:effectLst/>
                          <a:latin typeface="Arial" charset="0"/>
                        </a:rPr>
                        <a:t>7 Choices of Budget Key Chartfields </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3483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2</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2182330972"/>
                  </a:ext>
                </a:extLst>
              </a:tr>
              <a:tr h="3744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3</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Program</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188686924"/>
                  </a:ext>
                </a:extLst>
              </a:tr>
              <a:tr h="4005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4</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Program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165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5</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Program  (Agency Selects)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4093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 6</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Program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Budget Ref</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r h="5546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7</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Department(Agency Selects)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(Class)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2649543970"/>
                  </a:ext>
                </a:extLst>
              </a:tr>
            </a:tbl>
          </a:graphicData>
        </a:graphic>
      </p:graphicFrame>
      <p:sp>
        <p:nvSpPr>
          <p:cNvPr id="41011" name="Rectangle 399"/>
          <p:cNvSpPr>
            <a:spLocks noChangeArrowheads="1"/>
          </p:cNvSpPr>
          <p:nvPr/>
        </p:nvSpPr>
        <p:spPr bwMode="auto">
          <a:xfrm>
            <a:off x="344488" y="1304925"/>
            <a:ext cx="8434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defRPr/>
            </a:pPr>
            <a:r>
              <a:rPr lang="en-AU" sz="2400" b="1" dirty="0">
                <a:solidFill>
                  <a:schemeClr val="accent5">
                    <a:lumMod val="50000"/>
                  </a:schemeClr>
                </a:solidFill>
              </a:rPr>
              <a:t>7 Rulesets – Control Budget Options</a:t>
            </a:r>
          </a:p>
        </p:txBody>
      </p:sp>
      <p:sp>
        <p:nvSpPr>
          <p:cNvPr id="2" name="TextBox 1"/>
          <p:cNvSpPr txBox="1"/>
          <p:nvPr/>
        </p:nvSpPr>
        <p:spPr>
          <a:xfrm>
            <a:off x="527957" y="5225143"/>
            <a:ext cx="7736477" cy="461665"/>
          </a:xfrm>
          <a:prstGeom prst="rect">
            <a:avLst/>
          </a:prstGeom>
          <a:noFill/>
        </p:spPr>
        <p:txBody>
          <a:bodyPr wrap="square" rtlCol="0">
            <a:spAutoFit/>
          </a:bodyPr>
          <a:lstStyle/>
          <a:p>
            <a:pPr marL="285750" indent="-285750">
              <a:buFont typeface="Arial" pitchFamily="34" charset="0"/>
              <a:buChar char="•"/>
            </a:pPr>
            <a:r>
              <a:rPr lang="en-US" sz="1200" dirty="0">
                <a:solidFill>
                  <a:schemeClr val="bg1"/>
                </a:solidFill>
              </a:rPr>
              <a:t>Department and Program budgets can be established at the same level that the agency will transact to, or a translate tree can be used to set a budget level and a transaction level.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Slide Number Placeholder 1"/>
          <p:cNvSpPr>
            <a:spLocks noGrp="1"/>
          </p:cNvSpPr>
          <p:nvPr>
            <p:ph type="sldNum" sz="quarter" idx="12"/>
          </p:nvPr>
        </p:nvSpPr>
        <p:spPr/>
        <p:txBody>
          <a:bodyPr/>
          <a:lstStyle/>
          <a:p>
            <a:pPr>
              <a:defRPr/>
            </a:pPr>
            <a:fld id="{48362AFE-2C2C-49E2-A761-9DA1A09E0EF9}" type="slidenum">
              <a:rPr lang="en-US"/>
              <a:pPr>
                <a:defRPr/>
              </a:pPr>
              <a:t>27</a:t>
            </a:fld>
            <a:endParaRPr lang="en-US"/>
          </a:p>
        </p:txBody>
      </p:sp>
      <p:sp>
        <p:nvSpPr>
          <p:cNvPr id="40963" name="Rectangle 2"/>
          <p:cNvSpPr>
            <a:spLocks noChangeArrowheads="1"/>
          </p:cNvSpPr>
          <p:nvPr/>
        </p:nvSpPr>
        <p:spPr bwMode="auto">
          <a:xfrm>
            <a:off x="325438" y="1152525"/>
            <a:ext cx="8458200" cy="5070475"/>
          </a:xfrm>
          <a:prstGeom prst="rect">
            <a:avLst/>
          </a:prstGeom>
          <a:solidFill>
            <a:srgbClr val="F4F3D9"/>
          </a:solidFill>
          <a:ln w="9525">
            <a:solidFill>
              <a:schemeClr val="tx1"/>
            </a:solidFill>
            <a:miter lim="800000"/>
            <a:headEnd/>
            <a:tailEnd/>
          </a:ln>
        </p:spPr>
        <p:txBody>
          <a:bodyPr wrap="none" anchor="ctr"/>
          <a:lstStyle/>
          <a:p>
            <a:pPr algn="ctr"/>
            <a:endParaRPr lang="en-US" sz="1600" dirty="0"/>
          </a:p>
        </p:txBody>
      </p:sp>
      <p:sp>
        <p:nvSpPr>
          <p:cNvPr id="40964" name="Rectangle 3"/>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40965" name="Rectangle 4"/>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Track Budget Options</a:t>
            </a:r>
          </a:p>
        </p:txBody>
      </p:sp>
      <p:graphicFrame>
        <p:nvGraphicFramePr>
          <p:cNvPr id="852023" name="Group 55"/>
          <p:cNvGraphicFramePr>
            <a:graphicFrameLocks noGrp="1"/>
          </p:cNvGraphicFramePr>
          <p:nvPr>
            <p:extLst>
              <p:ext uri="{D42A27DB-BD31-4B8C-83A1-F6EECF244321}">
                <p14:modId xmlns:p14="http://schemas.microsoft.com/office/powerpoint/2010/main" val="2316689253"/>
              </p:ext>
            </p:extLst>
          </p:nvPr>
        </p:nvGraphicFramePr>
        <p:xfrm>
          <a:off x="571500" y="1735818"/>
          <a:ext cx="7954193" cy="3498033"/>
        </p:xfrm>
        <a:graphic>
          <a:graphicData uri="http://schemas.openxmlformats.org/drawingml/2006/table">
            <a:tbl>
              <a:tblPr/>
              <a:tblGrid>
                <a:gridCol w="447700">
                  <a:extLst>
                    <a:ext uri="{9D8B030D-6E8A-4147-A177-3AD203B41FA5}">
                      <a16:colId xmlns:a16="http://schemas.microsoft.com/office/drawing/2014/main" val="20000"/>
                    </a:ext>
                  </a:extLst>
                </a:gridCol>
                <a:gridCol w="523590">
                  <a:extLst>
                    <a:ext uri="{9D8B030D-6E8A-4147-A177-3AD203B41FA5}">
                      <a16:colId xmlns:a16="http://schemas.microsoft.com/office/drawing/2014/main" val="20001"/>
                    </a:ext>
                  </a:extLst>
                </a:gridCol>
                <a:gridCol w="459949">
                  <a:extLst>
                    <a:ext uri="{9D8B030D-6E8A-4147-A177-3AD203B41FA5}">
                      <a16:colId xmlns:a16="http://schemas.microsoft.com/office/drawing/2014/main" val="20002"/>
                    </a:ext>
                  </a:extLst>
                </a:gridCol>
                <a:gridCol w="1987328">
                  <a:extLst>
                    <a:ext uri="{9D8B030D-6E8A-4147-A177-3AD203B41FA5}">
                      <a16:colId xmlns:a16="http://schemas.microsoft.com/office/drawing/2014/main" val="20003"/>
                    </a:ext>
                  </a:extLst>
                </a:gridCol>
                <a:gridCol w="1396979">
                  <a:extLst>
                    <a:ext uri="{9D8B030D-6E8A-4147-A177-3AD203B41FA5}">
                      <a16:colId xmlns:a16="http://schemas.microsoft.com/office/drawing/2014/main" val="20004"/>
                    </a:ext>
                  </a:extLst>
                </a:gridCol>
                <a:gridCol w="1805309">
                  <a:extLst>
                    <a:ext uri="{9D8B030D-6E8A-4147-A177-3AD203B41FA5}">
                      <a16:colId xmlns:a16="http://schemas.microsoft.com/office/drawing/2014/main" val="20005"/>
                    </a:ext>
                  </a:extLst>
                </a:gridCol>
                <a:gridCol w="1333338">
                  <a:extLst>
                    <a:ext uri="{9D8B030D-6E8A-4147-A177-3AD203B41FA5}">
                      <a16:colId xmlns:a16="http://schemas.microsoft.com/office/drawing/2014/main" val="20006"/>
                    </a:ext>
                  </a:extLst>
                </a:gridCol>
              </a:tblGrid>
              <a:tr h="358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rPr>
                        <a:t>13 Choices of Budget Key Chartfields </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3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31329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1" i="0" u="none" strike="noStrike" cap="none" normalizeH="0" baseline="0" dirty="0">
                          <a:ln>
                            <a:noFill/>
                          </a:ln>
                          <a:solidFill>
                            <a:srgbClr val="FFFFFF"/>
                          </a:solidFill>
                          <a:effectLst/>
                          <a:latin typeface="Arial" charset="0"/>
                        </a:rPr>
                        <a:t>2</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337924945"/>
                  </a:ext>
                </a:extLst>
              </a:tr>
              <a:tr h="3396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3</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(Class)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3611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4</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(Class)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3268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5</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Program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862134799"/>
                  </a:ext>
                </a:extLst>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6</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Program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769551870"/>
                  </a:ext>
                </a:extLst>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7</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Program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8</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Reporting</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2025493048"/>
                  </a:ext>
                </a:extLst>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9</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Account (Category)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Reporting</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2527792977"/>
                  </a:ext>
                </a:extLst>
              </a:tr>
            </a:tbl>
          </a:graphicData>
        </a:graphic>
      </p:graphicFrame>
      <p:sp>
        <p:nvSpPr>
          <p:cNvPr id="42035" name="Rectangle 50"/>
          <p:cNvSpPr>
            <a:spLocks noChangeArrowheads="1"/>
          </p:cNvSpPr>
          <p:nvPr/>
        </p:nvSpPr>
        <p:spPr bwMode="auto">
          <a:xfrm>
            <a:off x="344488" y="1304925"/>
            <a:ext cx="8434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defRPr/>
            </a:pPr>
            <a:r>
              <a:rPr lang="en-AU" sz="2400" b="1" dirty="0">
                <a:solidFill>
                  <a:schemeClr val="accent5">
                    <a:lumMod val="50000"/>
                  </a:schemeClr>
                </a:solidFill>
              </a:rPr>
              <a:t>13 Rulesets – Track Budget Options</a:t>
            </a:r>
          </a:p>
        </p:txBody>
      </p:sp>
      <p:sp>
        <p:nvSpPr>
          <p:cNvPr id="8" name="TextBox 7"/>
          <p:cNvSpPr txBox="1"/>
          <p:nvPr/>
        </p:nvSpPr>
        <p:spPr>
          <a:xfrm>
            <a:off x="571500" y="5278731"/>
            <a:ext cx="7950200" cy="461665"/>
          </a:xfrm>
          <a:prstGeom prst="rect">
            <a:avLst/>
          </a:prstGeom>
          <a:noFill/>
        </p:spPr>
        <p:txBody>
          <a:bodyPr wrap="square" rtlCol="0">
            <a:spAutoFit/>
          </a:bodyPr>
          <a:lstStyle/>
          <a:p>
            <a:pPr marL="285750" indent="-285750">
              <a:buFont typeface="Arial" pitchFamily="34" charset="0"/>
              <a:buChar char="•"/>
            </a:pPr>
            <a:r>
              <a:rPr lang="en-US" sz="1200" dirty="0">
                <a:solidFill>
                  <a:schemeClr val="bg1"/>
                </a:solidFill>
              </a:rPr>
              <a:t>Department and Program budgets can be established at the same level that the agency will transact to, or a translate tree can be used to set a budget level and a transaction level.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Slide Number Placeholder 1"/>
          <p:cNvSpPr>
            <a:spLocks noGrp="1"/>
          </p:cNvSpPr>
          <p:nvPr>
            <p:ph type="sldNum" sz="quarter" idx="12"/>
          </p:nvPr>
        </p:nvSpPr>
        <p:spPr/>
        <p:txBody>
          <a:bodyPr/>
          <a:lstStyle/>
          <a:p>
            <a:pPr>
              <a:defRPr/>
            </a:pPr>
            <a:fld id="{970F3D45-748E-4AFA-8E3D-D4B3F0A2A5F9}" type="slidenum">
              <a:rPr lang="en-US"/>
              <a:pPr>
                <a:defRPr/>
              </a:pPr>
              <a:t>28</a:t>
            </a:fld>
            <a:endParaRPr lang="en-US" dirty="0"/>
          </a:p>
        </p:txBody>
      </p:sp>
      <p:sp>
        <p:nvSpPr>
          <p:cNvPr id="41987" name="Rectangle 2"/>
          <p:cNvSpPr>
            <a:spLocks noChangeArrowheads="1"/>
          </p:cNvSpPr>
          <p:nvPr/>
        </p:nvSpPr>
        <p:spPr bwMode="auto">
          <a:xfrm>
            <a:off x="325438" y="1152525"/>
            <a:ext cx="8458200" cy="5141913"/>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41988" name="Rectangle 3"/>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41989" name="Rectangle 4"/>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Track Budget Options</a:t>
            </a:r>
          </a:p>
        </p:txBody>
      </p:sp>
      <p:graphicFrame>
        <p:nvGraphicFramePr>
          <p:cNvPr id="854069" name="Group 53"/>
          <p:cNvGraphicFramePr>
            <a:graphicFrameLocks noGrp="1"/>
          </p:cNvGraphicFramePr>
          <p:nvPr>
            <p:extLst>
              <p:ext uri="{D42A27DB-BD31-4B8C-83A1-F6EECF244321}">
                <p14:modId xmlns:p14="http://schemas.microsoft.com/office/powerpoint/2010/main" val="1409832891"/>
              </p:ext>
            </p:extLst>
          </p:nvPr>
        </p:nvGraphicFramePr>
        <p:xfrm>
          <a:off x="563563" y="1783719"/>
          <a:ext cx="7981950" cy="1934841"/>
        </p:xfrm>
        <a:graphic>
          <a:graphicData uri="http://schemas.openxmlformats.org/drawingml/2006/table">
            <a:tbl>
              <a:tblPr/>
              <a:tblGrid>
                <a:gridCol w="449262">
                  <a:extLst>
                    <a:ext uri="{9D8B030D-6E8A-4147-A177-3AD203B41FA5}">
                      <a16:colId xmlns:a16="http://schemas.microsoft.com/office/drawing/2014/main" val="20000"/>
                    </a:ext>
                  </a:extLst>
                </a:gridCol>
                <a:gridCol w="606969">
                  <a:extLst>
                    <a:ext uri="{9D8B030D-6E8A-4147-A177-3AD203B41FA5}">
                      <a16:colId xmlns:a16="http://schemas.microsoft.com/office/drawing/2014/main" val="20001"/>
                    </a:ext>
                  </a:extLst>
                </a:gridCol>
                <a:gridCol w="531223">
                  <a:extLst>
                    <a:ext uri="{9D8B030D-6E8A-4147-A177-3AD203B41FA5}">
                      <a16:colId xmlns:a16="http://schemas.microsoft.com/office/drawing/2014/main" val="20002"/>
                    </a:ext>
                  </a:extLst>
                </a:gridCol>
                <a:gridCol w="1846217">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767840">
                  <a:extLst>
                    <a:ext uri="{9D8B030D-6E8A-4147-A177-3AD203B41FA5}">
                      <a16:colId xmlns:a16="http://schemas.microsoft.com/office/drawing/2014/main" val="20005"/>
                    </a:ext>
                  </a:extLst>
                </a:gridCol>
                <a:gridCol w="1256439">
                  <a:extLst>
                    <a:ext uri="{9D8B030D-6E8A-4147-A177-3AD203B41FA5}">
                      <a16:colId xmlns:a16="http://schemas.microsoft.com/office/drawing/2014/main" val="20006"/>
                    </a:ext>
                  </a:extLst>
                </a:gridCol>
              </a:tblGrid>
              <a:tr h="5476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FFFFFF"/>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rPr>
                        <a:t>13 Choices of Budget Key Chartfields </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9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10</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 OT)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3222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11</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 OT)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Program  (Agency Selects)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330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12</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(Category/ OT)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FFFFFF"/>
                          </a:solidFill>
                          <a:effectLst/>
                          <a:latin typeface="Arial" charset="0"/>
                        </a:rPr>
                        <a:t>Reporting</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r h="3744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13</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Fund</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ALI</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Department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Account (</a:t>
                      </a:r>
                      <a:r>
                        <a:rPr kumimoji="0" lang="en-US" sz="1000" b="0" i="0" u="none" strike="noStrike" kern="1200" cap="none" normalizeH="0" baseline="0" dirty="0">
                          <a:ln>
                            <a:noFill/>
                          </a:ln>
                          <a:solidFill>
                            <a:srgbClr val="FFFFFF"/>
                          </a:solidFill>
                          <a:effectLst/>
                          <a:latin typeface="Arial" charset="0"/>
                          <a:ea typeface="+mn-ea"/>
                          <a:cs typeface="+mn-cs"/>
                        </a:rPr>
                        <a:t>Class</a:t>
                      </a:r>
                      <a:r>
                        <a:rPr kumimoji="0" lang="en-US" sz="1000" b="0" i="0" u="none" strike="noStrike" cap="none" normalizeH="0" baseline="0" dirty="0">
                          <a:ln>
                            <a:noFill/>
                          </a:ln>
                          <a:solidFill>
                            <a:srgbClr val="FFFFFF"/>
                          </a:solidFill>
                          <a:effectLst/>
                          <a:latin typeface="Arial" charset="0"/>
                        </a:rPr>
                        <a:t>)</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FFFFFF"/>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FFFFFF"/>
                          </a:solidFill>
                          <a:effectLst/>
                          <a:latin typeface="Arial" charset="0"/>
                        </a:rPr>
                        <a:t>Service Location</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4"/>
                  </a:ext>
                </a:extLst>
              </a:tr>
            </a:tbl>
          </a:graphicData>
        </a:graphic>
      </p:graphicFrame>
      <p:sp>
        <p:nvSpPr>
          <p:cNvPr id="43059" name="Rectangle 50"/>
          <p:cNvSpPr>
            <a:spLocks noChangeArrowheads="1"/>
          </p:cNvSpPr>
          <p:nvPr/>
        </p:nvSpPr>
        <p:spPr bwMode="auto">
          <a:xfrm>
            <a:off x="344488" y="1304925"/>
            <a:ext cx="8434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defRPr/>
            </a:pPr>
            <a:r>
              <a:rPr lang="en-AU" sz="2400" b="1" dirty="0">
                <a:solidFill>
                  <a:schemeClr val="accent5">
                    <a:lumMod val="50000"/>
                  </a:schemeClr>
                </a:solidFill>
              </a:rPr>
              <a:t>13 Rulesets – Track Budget Options</a:t>
            </a:r>
          </a:p>
        </p:txBody>
      </p:sp>
      <p:sp>
        <p:nvSpPr>
          <p:cNvPr id="8" name="TextBox 7"/>
          <p:cNvSpPr txBox="1"/>
          <p:nvPr/>
        </p:nvSpPr>
        <p:spPr>
          <a:xfrm>
            <a:off x="462235" y="4342115"/>
            <a:ext cx="7950200" cy="523220"/>
          </a:xfrm>
          <a:prstGeom prst="rect">
            <a:avLst/>
          </a:prstGeom>
          <a:noFill/>
        </p:spPr>
        <p:txBody>
          <a:bodyPr wrap="square" rtlCol="0">
            <a:spAutoFit/>
          </a:bodyPr>
          <a:lstStyle/>
          <a:p>
            <a:pPr marL="285750" indent="-285750">
              <a:buFont typeface="Arial" pitchFamily="34" charset="0"/>
              <a:buChar char="•"/>
            </a:pPr>
            <a:r>
              <a:rPr lang="en-US" sz="1400" dirty="0">
                <a:solidFill>
                  <a:schemeClr val="bg1"/>
                </a:solidFill>
              </a:rPr>
              <a:t>Department and Program budgets can be established at the same level that the agency will transact to, or a translate tree can be used to set a budget level and a transaction level.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 name="Slide Number Placeholder 1"/>
          <p:cNvSpPr>
            <a:spLocks noGrp="1"/>
          </p:cNvSpPr>
          <p:nvPr>
            <p:ph type="sldNum" sz="quarter" idx="12"/>
          </p:nvPr>
        </p:nvSpPr>
        <p:spPr/>
        <p:txBody>
          <a:bodyPr/>
          <a:lstStyle/>
          <a:p>
            <a:pPr>
              <a:defRPr/>
            </a:pPr>
            <a:fld id="{812CA262-D4E3-4DF9-B4ED-6C81F7CDF700}" type="slidenum">
              <a:rPr lang="en-US"/>
              <a:pPr>
                <a:defRPr/>
              </a:pPr>
              <a:t>29</a:t>
            </a:fld>
            <a:endParaRPr lang="en-US" dirty="0"/>
          </a:p>
        </p:txBody>
      </p:sp>
      <p:sp>
        <p:nvSpPr>
          <p:cNvPr id="43011" name="Rectangle 2"/>
          <p:cNvSpPr>
            <a:spLocks noChangeArrowheads="1"/>
          </p:cNvSpPr>
          <p:nvPr/>
        </p:nvSpPr>
        <p:spPr bwMode="auto">
          <a:xfrm>
            <a:off x="265113" y="1412875"/>
            <a:ext cx="8562975" cy="4865688"/>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811011" name="Rectangle 3"/>
          <p:cNvSpPr>
            <a:spLocks noChangeArrowheads="1"/>
          </p:cNvSpPr>
          <p:nvPr/>
        </p:nvSpPr>
        <p:spPr bwMode="auto">
          <a:xfrm>
            <a:off x="473075" y="1614488"/>
            <a:ext cx="8134350" cy="447675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dirty="0">
              <a:solidFill>
                <a:srgbClr val="FFFFFF"/>
              </a:solidFill>
            </a:endParaRPr>
          </a:p>
          <a:p>
            <a:pPr algn="ctr" eaLnBrk="0" hangingPunct="0">
              <a:defRPr/>
            </a:pPr>
            <a:r>
              <a:rPr lang="en-AU" sz="2000" dirty="0">
                <a:solidFill>
                  <a:srgbClr val="FFFFFF"/>
                </a:solidFill>
              </a:rPr>
              <a:t> </a:t>
            </a:r>
          </a:p>
        </p:txBody>
      </p:sp>
      <p:sp>
        <p:nvSpPr>
          <p:cNvPr id="43013"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3014" name="Rectangle 5"/>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43015" name="Rectangle 6"/>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Control</a:t>
            </a:r>
          </a:p>
        </p:txBody>
      </p:sp>
      <p:sp>
        <p:nvSpPr>
          <p:cNvPr id="43016" name="Text Box 7"/>
          <p:cNvSpPr txBox="1">
            <a:spLocks noChangeArrowheads="1"/>
          </p:cNvSpPr>
          <p:nvPr/>
        </p:nvSpPr>
        <p:spPr bwMode="auto">
          <a:xfrm>
            <a:off x="3619500" y="2225675"/>
            <a:ext cx="185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3017" name="Rectangle 8"/>
          <p:cNvSpPr>
            <a:spLocks noChangeArrowheads="1"/>
          </p:cNvSpPr>
          <p:nvPr/>
        </p:nvSpPr>
        <p:spPr bwMode="auto">
          <a:xfrm>
            <a:off x="974725" y="1781175"/>
            <a:ext cx="6943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solidFill>
                  <a:srgbClr val="FFFFFF"/>
                </a:solidFill>
              </a:rPr>
              <a:t>Allotment</a:t>
            </a:r>
            <a:endParaRPr lang="en-US" sz="2000">
              <a:solidFill>
                <a:srgbClr val="FFFFFF"/>
              </a:solidFill>
            </a:endParaRPr>
          </a:p>
        </p:txBody>
      </p:sp>
      <p:sp>
        <p:nvSpPr>
          <p:cNvPr id="43018" name="Rectangle 9"/>
          <p:cNvSpPr>
            <a:spLocks noChangeArrowheads="1"/>
          </p:cNvSpPr>
          <p:nvPr/>
        </p:nvSpPr>
        <p:spPr bwMode="auto">
          <a:xfrm>
            <a:off x="1031875" y="3433763"/>
            <a:ext cx="7335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solidFill>
                  <a:srgbClr val="FFFFFF"/>
                </a:solidFill>
              </a:rPr>
              <a:t>Control - Ruleset 1</a:t>
            </a:r>
            <a:endParaRPr lang="en-US" sz="2000">
              <a:solidFill>
                <a:srgbClr val="FFFFFF"/>
              </a:solidFill>
            </a:endParaRPr>
          </a:p>
        </p:txBody>
      </p:sp>
      <p:graphicFrame>
        <p:nvGraphicFramePr>
          <p:cNvPr id="811085" name="Group 77"/>
          <p:cNvGraphicFramePr>
            <a:graphicFrameLocks noGrp="1"/>
          </p:cNvGraphicFramePr>
          <p:nvPr>
            <p:extLst>
              <p:ext uri="{D42A27DB-BD31-4B8C-83A1-F6EECF244321}">
                <p14:modId xmlns:p14="http://schemas.microsoft.com/office/powerpoint/2010/main" val="2209943376"/>
              </p:ext>
            </p:extLst>
          </p:nvPr>
        </p:nvGraphicFramePr>
        <p:xfrm>
          <a:off x="1003300" y="3835400"/>
          <a:ext cx="7385050" cy="1511372"/>
        </p:xfrm>
        <a:graphic>
          <a:graphicData uri="http://schemas.openxmlformats.org/drawingml/2006/table">
            <a:tbl>
              <a:tblPr/>
              <a:tblGrid>
                <a:gridCol w="1049338">
                  <a:extLst>
                    <a:ext uri="{9D8B030D-6E8A-4147-A177-3AD203B41FA5}">
                      <a16:colId xmlns:a16="http://schemas.microsoft.com/office/drawing/2014/main" val="20000"/>
                    </a:ext>
                  </a:extLst>
                </a:gridCol>
                <a:gridCol w="993775">
                  <a:extLst>
                    <a:ext uri="{9D8B030D-6E8A-4147-A177-3AD203B41FA5}">
                      <a16:colId xmlns:a16="http://schemas.microsoft.com/office/drawing/2014/main" val="20001"/>
                    </a:ext>
                  </a:extLst>
                </a:gridCol>
                <a:gridCol w="1301750">
                  <a:extLst>
                    <a:ext uri="{9D8B030D-6E8A-4147-A177-3AD203B41FA5}">
                      <a16:colId xmlns:a16="http://schemas.microsoft.com/office/drawing/2014/main" val="20002"/>
                    </a:ext>
                  </a:extLst>
                </a:gridCol>
                <a:gridCol w="1430337">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314450">
                  <a:extLst>
                    <a:ext uri="{9D8B030D-6E8A-4147-A177-3AD203B41FA5}">
                      <a16:colId xmlns:a16="http://schemas.microsoft.com/office/drawing/2014/main" val="20005"/>
                    </a:ext>
                  </a:extLst>
                </a:gridCol>
              </a:tblGrid>
              <a:tr h="8228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Fund</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ALI</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Arial" charset="0"/>
                        </a:rPr>
                        <a:t>Dept</a:t>
                      </a:r>
                      <a:r>
                        <a:rPr kumimoji="0" lang="en-US" sz="1600" b="1" i="0" u="none" strike="noStrike" cap="none" normalizeH="0" baseline="0" dirty="0">
                          <a:ln>
                            <a:noFill/>
                          </a:ln>
                          <a:solidFill>
                            <a:schemeClr val="tx1"/>
                          </a:solidFill>
                          <a:effectLst/>
                          <a:latin typeface="Arial" charset="0"/>
                        </a:rPr>
                        <a:t> (Agency Selects)</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(Category)</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2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DYS100000</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1,500,000</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2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DYS200000</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1,000,000</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3049" name="AutoShape 47"/>
          <p:cNvSpPr>
            <a:spLocks noChangeArrowheads="1"/>
          </p:cNvSpPr>
          <p:nvPr/>
        </p:nvSpPr>
        <p:spPr bwMode="auto">
          <a:xfrm>
            <a:off x="460375" y="2824163"/>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graphicFrame>
        <p:nvGraphicFramePr>
          <p:cNvPr id="811056" name="Group 48"/>
          <p:cNvGraphicFramePr>
            <a:graphicFrameLocks noGrp="1"/>
          </p:cNvGraphicFramePr>
          <p:nvPr>
            <p:extLst>
              <p:ext uri="{D42A27DB-BD31-4B8C-83A1-F6EECF244321}">
                <p14:modId xmlns:p14="http://schemas.microsoft.com/office/powerpoint/2010/main" val="8873575"/>
              </p:ext>
            </p:extLst>
          </p:nvPr>
        </p:nvGraphicFramePr>
        <p:xfrm>
          <a:off x="981075" y="2197100"/>
          <a:ext cx="6907213" cy="974725"/>
        </p:xfrm>
        <a:graphic>
          <a:graphicData uri="http://schemas.openxmlformats.org/drawingml/2006/table">
            <a:tbl>
              <a:tblPr/>
              <a:tblGrid>
                <a:gridCol w="981075">
                  <a:extLst>
                    <a:ext uri="{9D8B030D-6E8A-4147-A177-3AD203B41FA5}">
                      <a16:colId xmlns:a16="http://schemas.microsoft.com/office/drawing/2014/main" val="20000"/>
                    </a:ext>
                  </a:extLst>
                </a:gridCol>
                <a:gridCol w="930275">
                  <a:extLst>
                    <a:ext uri="{9D8B030D-6E8A-4147-A177-3AD203B41FA5}">
                      <a16:colId xmlns:a16="http://schemas.microsoft.com/office/drawing/2014/main" val="20001"/>
                    </a:ext>
                  </a:extLst>
                </a:gridCol>
                <a:gridCol w="1217613">
                  <a:extLst>
                    <a:ext uri="{9D8B030D-6E8A-4147-A177-3AD203B41FA5}">
                      <a16:colId xmlns:a16="http://schemas.microsoft.com/office/drawing/2014/main" val="20002"/>
                    </a:ext>
                  </a:extLst>
                </a:gridCol>
                <a:gridCol w="1336675">
                  <a:extLst>
                    <a:ext uri="{9D8B030D-6E8A-4147-A177-3AD203B41FA5}">
                      <a16:colId xmlns:a16="http://schemas.microsoft.com/office/drawing/2014/main" val="20003"/>
                    </a:ext>
                  </a:extLst>
                </a:gridCol>
                <a:gridCol w="1212850">
                  <a:extLst>
                    <a:ext uri="{9D8B030D-6E8A-4147-A177-3AD203B41FA5}">
                      <a16:colId xmlns:a16="http://schemas.microsoft.com/office/drawing/2014/main" val="20004"/>
                    </a:ext>
                  </a:extLst>
                </a:gridCol>
                <a:gridCol w="1228725">
                  <a:extLst>
                    <a:ext uri="{9D8B030D-6E8A-4147-A177-3AD203B41FA5}">
                      <a16:colId xmlns:a16="http://schemas.microsoft.com/office/drawing/2014/main" val="20005"/>
                    </a:ext>
                  </a:extLst>
                </a:gridCol>
              </a:tblGrid>
              <a:tr h="630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Dept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3073" name="Rectangle 71"/>
          <p:cNvSpPr>
            <a:spLocks noChangeArrowheads="1"/>
          </p:cNvSpPr>
          <p:nvPr/>
        </p:nvSpPr>
        <p:spPr bwMode="auto">
          <a:xfrm>
            <a:off x="4125913" y="2830513"/>
            <a:ext cx="1335087" cy="333375"/>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74" name="Rectangle 72"/>
          <p:cNvSpPr>
            <a:spLocks noChangeArrowheads="1"/>
          </p:cNvSpPr>
          <p:nvPr/>
        </p:nvSpPr>
        <p:spPr bwMode="auto">
          <a:xfrm>
            <a:off x="4335463" y="4654550"/>
            <a:ext cx="1450975" cy="71120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75" name="TextBox 1"/>
          <p:cNvSpPr txBox="1">
            <a:spLocks noChangeArrowheads="1"/>
          </p:cNvSpPr>
          <p:nvPr/>
        </p:nvSpPr>
        <p:spPr bwMode="auto">
          <a:xfrm>
            <a:off x="2260600" y="5651500"/>
            <a:ext cx="5473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3076" name="TextBox 2"/>
          <p:cNvSpPr txBox="1">
            <a:spLocks noChangeArrowheads="1"/>
          </p:cNvSpPr>
          <p:nvPr/>
        </p:nvSpPr>
        <p:spPr bwMode="auto">
          <a:xfrm>
            <a:off x="714375" y="5651500"/>
            <a:ext cx="7653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i="1"/>
              <a:t>Notice the Agency Control Budget exceeds the Allotment for GRF 477321</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431800" y="1104900"/>
            <a:ext cx="8407400" cy="5159375"/>
          </a:xfrm>
          <a:prstGeom prst="rect">
            <a:avLst/>
          </a:prstGeom>
          <a:solidFill>
            <a:schemeClr val="tx1"/>
          </a:solidFill>
          <a:ln w="9525">
            <a:solidFill>
              <a:schemeClr val="tx1"/>
            </a:solidFill>
            <a:miter lim="800000"/>
            <a:headEnd/>
            <a:tailEnd/>
          </a:ln>
        </p:spPr>
        <p:txBody>
          <a:bodyPr wrap="none" anchor="ctr"/>
          <a:lstStyle/>
          <a:p>
            <a:pPr algn="ctr"/>
            <a:endParaRPr lang="en-US" sz="1600"/>
          </a:p>
        </p:txBody>
      </p:sp>
      <p:graphicFrame>
        <p:nvGraphicFramePr>
          <p:cNvPr id="748608" name="Group 64"/>
          <p:cNvGraphicFramePr>
            <a:graphicFrameLocks noGrp="1"/>
          </p:cNvGraphicFramePr>
          <p:nvPr>
            <p:ph/>
            <p:extLst>
              <p:ext uri="{D42A27DB-BD31-4B8C-83A1-F6EECF244321}">
                <p14:modId xmlns:p14="http://schemas.microsoft.com/office/powerpoint/2010/main" val="386366529"/>
              </p:ext>
            </p:extLst>
          </p:nvPr>
        </p:nvGraphicFramePr>
        <p:xfrm>
          <a:off x="833438" y="1150938"/>
          <a:ext cx="7820025" cy="4764084"/>
        </p:xfrm>
        <a:graphic>
          <a:graphicData uri="http://schemas.openxmlformats.org/drawingml/2006/table">
            <a:tbl>
              <a:tblPr/>
              <a:tblGrid>
                <a:gridCol w="2292554">
                  <a:extLst>
                    <a:ext uri="{9D8B030D-6E8A-4147-A177-3AD203B41FA5}">
                      <a16:colId xmlns:a16="http://schemas.microsoft.com/office/drawing/2014/main" val="20000"/>
                    </a:ext>
                  </a:extLst>
                </a:gridCol>
                <a:gridCol w="1508124">
                  <a:extLst>
                    <a:ext uri="{9D8B030D-6E8A-4147-A177-3AD203B41FA5}">
                      <a16:colId xmlns:a16="http://schemas.microsoft.com/office/drawing/2014/main" val="20001"/>
                    </a:ext>
                  </a:extLst>
                </a:gridCol>
                <a:gridCol w="4019347">
                  <a:extLst>
                    <a:ext uri="{9D8B030D-6E8A-4147-A177-3AD203B41FA5}">
                      <a16:colId xmlns:a16="http://schemas.microsoft.com/office/drawing/2014/main" val="20002"/>
                    </a:ext>
                  </a:extLst>
                </a:gridCol>
              </a:tblGrid>
              <a:tr h="350552">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1800" b="0" i="0" u="none" strike="noStrike" cap="none" normalizeH="0" baseline="0" dirty="0">
                          <a:ln>
                            <a:noFill/>
                          </a:ln>
                          <a:solidFill>
                            <a:srgbClr val="FFFFFF"/>
                          </a:solidFill>
                          <a:effectLst/>
                          <a:latin typeface="Arial" charset="0"/>
                        </a:rPr>
                        <a:t>Chartfields</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0" lang="en-US" sz="1800" b="0" i="0" u="none" strike="noStrike" kern="1200" cap="none" normalizeH="0" baseline="0" dirty="0">
                        <a:ln>
                          <a:noFill/>
                        </a:ln>
                        <a:solidFill>
                          <a:srgbClr val="FFFFFF"/>
                        </a:solidFill>
                        <a:effectLst/>
                        <a:latin typeface="Arial" charset="0"/>
                        <a:ea typeface="+mn-ea"/>
                        <a:cs typeface="+mn-cs"/>
                      </a:endParaRPr>
                    </a:p>
                  </a:txBody>
                  <a:tcPr marT="45713" marB="45713"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0" lang="en-US" sz="1800" b="0" i="0" u="none" strike="noStrike" kern="1200" cap="none" normalizeH="0" baseline="0" dirty="0">
                        <a:ln>
                          <a:noFill/>
                        </a:ln>
                        <a:solidFill>
                          <a:srgbClr val="FFFFFF"/>
                        </a:solidFill>
                        <a:effectLst/>
                        <a:latin typeface="Arial" charset="0"/>
                        <a:ea typeface="+mn-ea"/>
                        <a:cs typeface="+mn-cs"/>
                      </a:endParaRPr>
                    </a:p>
                  </a:txBody>
                  <a:tcPr marT="45713" marB="45713"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Fund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All Transactions</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4326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Account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All Transactions</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ALI</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Encumbrance/ Expense</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Department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Revenue/ Encumbrance/ Expense</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Program</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Encumbrance/ Expense</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5"/>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Project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 if used in an agency budget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6"/>
                  </a:ext>
                </a:extLst>
              </a:tr>
              <a:tr h="627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Grant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*Required for federal fund transactions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or if used in an agency budget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7"/>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Service Location</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rgbClr val="663300"/>
                          </a:solidFill>
                          <a:effectLst/>
                          <a:latin typeface="Arial" charset="0"/>
                        </a:rPr>
                        <a:t>*Required if used in an agency budget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8"/>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Reporting</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rgbClr val="663300"/>
                          </a:solidFill>
                          <a:effectLst/>
                          <a:latin typeface="Arial" charset="0"/>
                        </a:rPr>
                        <a:t>*Required if used in an agency budget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9"/>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Agency Use</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663300"/>
                        </a:solidFill>
                        <a:effectLst/>
                        <a:latin typeface="Arial" charset="0"/>
                      </a:endParaRP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10"/>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ISTV Cross Ref</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rgbClr val="663300"/>
                        </a:solidFill>
                        <a:effectLst/>
                        <a:latin typeface="Arial" charset="0"/>
                      </a:endParaRP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11"/>
                  </a:ext>
                </a:extLst>
              </a:tr>
              <a:tr h="3352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Budget Ref</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663300"/>
                          </a:solidFill>
                          <a:effectLst/>
                          <a:latin typeface="Arial" charset="0"/>
                        </a:rPr>
                        <a:t>Optional*</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rgbClr val="663300"/>
                          </a:solidFill>
                          <a:effectLst/>
                          <a:latin typeface="Arial" charset="0"/>
                        </a:rPr>
                        <a:t>*Required if used in an agency budget</a:t>
                      </a:r>
                    </a:p>
                  </a:txBody>
                  <a:tcPr marT="45713" marB="45713" anchor="ct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12"/>
                  </a:ext>
                </a:extLst>
              </a:tr>
            </a:tbl>
          </a:graphicData>
        </a:graphic>
      </p:graphicFrame>
      <p:sp>
        <p:nvSpPr>
          <p:cNvPr id="58" name="Slide Number Placeholder 2"/>
          <p:cNvSpPr>
            <a:spLocks noGrp="1"/>
          </p:cNvSpPr>
          <p:nvPr>
            <p:ph type="sldNum" sz="quarter" idx="10"/>
          </p:nvPr>
        </p:nvSpPr>
        <p:spPr/>
        <p:txBody>
          <a:bodyPr/>
          <a:lstStyle/>
          <a:p>
            <a:pPr>
              <a:defRPr/>
            </a:pPr>
            <a:fld id="{830E6BB1-7CF9-4019-AD16-8AB3B16EF543}" type="slidenum">
              <a:rPr lang="en-US"/>
              <a:pPr>
                <a:defRPr/>
              </a:pPr>
              <a:t>3</a:t>
            </a:fld>
            <a:endParaRPr lang="en-US" dirty="0"/>
          </a:p>
        </p:txBody>
      </p:sp>
      <p:sp>
        <p:nvSpPr>
          <p:cNvPr id="17470" name="Rectangle 2"/>
          <p:cNvSpPr>
            <a:spLocks noChangeArrowheads="1"/>
          </p:cNvSpPr>
          <p:nvPr/>
        </p:nvSpPr>
        <p:spPr bwMode="auto">
          <a:xfrm>
            <a:off x="2847975" y="76200"/>
            <a:ext cx="62960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b="1" i="1" dirty="0">
                <a:solidFill>
                  <a:srgbClr val="EEECC4"/>
                </a:solidFill>
                <a:latin typeface="+mj-lt"/>
              </a:rPr>
              <a:t>OAKS Chart of Accounts</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 name="Slide Number Placeholder 1"/>
          <p:cNvSpPr>
            <a:spLocks noGrp="1"/>
          </p:cNvSpPr>
          <p:nvPr>
            <p:ph type="sldNum" sz="quarter" idx="12"/>
          </p:nvPr>
        </p:nvSpPr>
        <p:spPr/>
        <p:txBody>
          <a:bodyPr/>
          <a:lstStyle/>
          <a:p>
            <a:pPr>
              <a:defRPr/>
            </a:pPr>
            <a:fld id="{AF5BBB38-7F23-48D2-88F4-A0DB29EAB711}" type="slidenum">
              <a:rPr lang="en-US"/>
              <a:pPr>
                <a:defRPr/>
              </a:pPr>
              <a:t>30</a:t>
            </a:fld>
            <a:endParaRPr lang="en-US"/>
          </a:p>
        </p:txBody>
      </p:sp>
      <p:sp>
        <p:nvSpPr>
          <p:cNvPr id="44035" name="Rectangle 2"/>
          <p:cNvSpPr>
            <a:spLocks noChangeArrowheads="1"/>
          </p:cNvSpPr>
          <p:nvPr/>
        </p:nvSpPr>
        <p:spPr bwMode="auto">
          <a:xfrm>
            <a:off x="265113" y="1412875"/>
            <a:ext cx="8562975" cy="4865688"/>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862211" name="Rectangle 3"/>
          <p:cNvSpPr>
            <a:spLocks noChangeArrowheads="1"/>
          </p:cNvSpPr>
          <p:nvPr/>
        </p:nvSpPr>
        <p:spPr bwMode="auto">
          <a:xfrm>
            <a:off x="473075" y="1614488"/>
            <a:ext cx="8134350" cy="447675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solidFill>
                <a:srgbClr val="FFFFFF"/>
              </a:solidFill>
            </a:endParaRPr>
          </a:p>
          <a:p>
            <a:pPr algn="ctr" eaLnBrk="0" hangingPunct="0">
              <a:defRPr/>
            </a:pPr>
            <a:r>
              <a:rPr lang="en-AU" sz="2000">
                <a:solidFill>
                  <a:srgbClr val="FFFFFF"/>
                </a:solidFill>
              </a:rPr>
              <a:t> </a:t>
            </a:r>
          </a:p>
        </p:txBody>
      </p:sp>
      <p:sp>
        <p:nvSpPr>
          <p:cNvPr id="44037"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4038" name="Rectangle 5"/>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44039" name="Rectangle 6"/>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Track</a:t>
            </a:r>
          </a:p>
        </p:txBody>
      </p:sp>
      <p:sp>
        <p:nvSpPr>
          <p:cNvPr id="44040" name="Text Box 7"/>
          <p:cNvSpPr txBox="1">
            <a:spLocks noChangeArrowheads="1"/>
          </p:cNvSpPr>
          <p:nvPr/>
        </p:nvSpPr>
        <p:spPr bwMode="auto">
          <a:xfrm>
            <a:off x="3619500" y="2225675"/>
            <a:ext cx="185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4041" name="Rectangle 8"/>
          <p:cNvSpPr>
            <a:spLocks noChangeArrowheads="1"/>
          </p:cNvSpPr>
          <p:nvPr/>
        </p:nvSpPr>
        <p:spPr bwMode="auto">
          <a:xfrm>
            <a:off x="1003300" y="1695450"/>
            <a:ext cx="687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solidFill>
                  <a:srgbClr val="FFFFFF"/>
                </a:solidFill>
              </a:rPr>
              <a:t>Allotment</a:t>
            </a:r>
            <a:endParaRPr lang="en-US" sz="2000">
              <a:solidFill>
                <a:srgbClr val="FFFFFF"/>
              </a:solidFill>
            </a:endParaRPr>
          </a:p>
        </p:txBody>
      </p:sp>
      <p:sp>
        <p:nvSpPr>
          <p:cNvPr id="44042" name="Rectangle 9"/>
          <p:cNvSpPr>
            <a:spLocks noChangeArrowheads="1"/>
          </p:cNvSpPr>
          <p:nvPr/>
        </p:nvSpPr>
        <p:spPr bwMode="auto">
          <a:xfrm>
            <a:off x="915988" y="3290888"/>
            <a:ext cx="7510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solidFill>
                  <a:srgbClr val="FFFFFF"/>
                </a:solidFill>
              </a:rPr>
              <a:t>Track - Ruleset 3</a:t>
            </a:r>
            <a:endParaRPr lang="en-US" sz="2000">
              <a:solidFill>
                <a:srgbClr val="FFFFFF"/>
              </a:solidFill>
            </a:endParaRPr>
          </a:p>
        </p:txBody>
      </p:sp>
      <p:graphicFrame>
        <p:nvGraphicFramePr>
          <p:cNvPr id="862305" name="Group 97"/>
          <p:cNvGraphicFramePr>
            <a:graphicFrameLocks noGrp="1"/>
          </p:cNvGraphicFramePr>
          <p:nvPr>
            <p:extLst>
              <p:ext uri="{D42A27DB-BD31-4B8C-83A1-F6EECF244321}">
                <p14:modId xmlns:p14="http://schemas.microsoft.com/office/powerpoint/2010/main" val="1911469711"/>
              </p:ext>
            </p:extLst>
          </p:nvPr>
        </p:nvGraphicFramePr>
        <p:xfrm>
          <a:off x="946150" y="3649663"/>
          <a:ext cx="7529513" cy="2244726"/>
        </p:xfrm>
        <a:graphic>
          <a:graphicData uri="http://schemas.openxmlformats.org/drawingml/2006/table">
            <a:tbl>
              <a:tblPr/>
              <a:tblGrid>
                <a:gridCol w="925513">
                  <a:extLst>
                    <a:ext uri="{9D8B030D-6E8A-4147-A177-3AD203B41FA5}">
                      <a16:colId xmlns:a16="http://schemas.microsoft.com/office/drawing/2014/main" val="20000"/>
                    </a:ext>
                  </a:extLst>
                </a:gridCol>
                <a:gridCol w="682625">
                  <a:extLst>
                    <a:ext uri="{9D8B030D-6E8A-4147-A177-3AD203B41FA5}">
                      <a16:colId xmlns:a16="http://schemas.microsoft.com/office/drawing/2014/main" val="20001"/>
                    </a:ext>
                  </a:extLst>
                </a:gridCol>
                <a:gridCol w="928687">
                  <a:extLst>
                    <a:ext uri="{9D8B030D-6E8A-4147-A177-3AD203B41FA5}">
                      <a16:colId xmlns:a16="http://schemas.microsoft.com/office/drawing/2014/main" val="20002"/>
                    </a:ext>
                  </a:extLst>
                </a:gridCol>
                <a:gridCol w="1335088">
                  <a:extLst>
                    <a:ext uri="{9D8B030D-6E8A-4147-A177-3AD203B41FA5}">
                      <a16:colId xmlns:a16="http://schemas.microsoft.com/office/drawing/2014/main" val="20003"/>
                    </a:ext>
                  </a:extLst>
                </a:gridCol>
                <a:gridCol w="1235075">
                  <a:extLst>
                    <a:ext uri="{9D8B030D-6E8A-4147-A177-3AD203B41FA5}">
                      <a16:colId xmlns:a16="http://schemas.microsoft.com/office/drawing/2014/main" val="20004"/>
                    </a:ext>
                  </a:extLst>
                </a:gridCol>
                <a:gridCol w="1203325">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8667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Dept (Agency Selects)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Program (Agency Selects)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DYS101000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750,000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DYS101000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5020B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DYS201000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DYS202000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93" name="AutoShape 52"/>
          <p:cNvSpPr>
            <a:spLocks noChangeArrowheads="1"/>
          </p:cNvSpPr>
          <p:nvPr/>
        </p:nvSpPr>
        <p:spPr bwMode="auto">
          <a:xfrm>
            <a:off x="479425" y="2797175"/>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graphicFrame>
        <p:nvGraphicFramePr>
          <p:cNvPr id="862261" name="Group 53"/>
          <p:cNvGraphicFramePr>
            <a:graphicFrameLocks noGrp="1"/>
          </p:cNvGraphicFramePr>
          <p:nvPr>
            <p:extLst>
              <p:ext uri="{D42A27DB-BD31-4B8C-83A1-F6EECF244321}">
                <p14:modId xmlns:p14="http://schemas.microsoft.com/office/powerpoint/2010/main" val="878136012"/>
              </p:ext>
            </p:extLst>
          </p:nvPr>
        </p:nvGraphicFramePr>
        <p:xfrm>
          <a:off x="995363" y="2097088"/>
          <a:ext cx="6907212" cy="974725"/>
        </p:xfrm>
        <a:graphic>
          <a:graphicData uri="http://schemas.openxmlformats.org/drawingml/2006/table">
            <a:tbl>
              <a:tblPr/>
              <a:tblGrid>
                <a:gridCol w="981075">
                  <a:extLst>
                    <a:ext uri="{9D8B030D-6E8A-4147-A177-3AD203B41FA5}">
                      <a16:colId xmlns:a16="http://schemas.microsoft.com/office/drawing/2014/main" val="20000"/>
                    </a:ext>
                  </a:extLst>
                </a:gridCol>
                <a:gridCol w="930275">
                  <a:extLst>
                    <a:ext uri="{9D8B030D-6E8A-4147-A177-3AD203B41FA5}">
                      <a16:colId xmlns:a16="http://schemas.microsoft.com/office/drawing/2014/main" val="20001"/>
                    </a:ext>
                  </a:extLst>
                </a:gridCol>
                <a:gridCol w="1217612">
                  <a:extLst>
                    <a:ext uri="{9D8B030D-6E8A-4147-A177-3AD203B41FA5}">
                      <a16:colId xmlns:a16="http://schemas.microsoft.com/office/drawing/2014/main" val="20002"/>
                    </a:ext>
                  </a:extLst>
                </a:gridCol>
                <a:gridCol w="1336675">
                  <a:extLst>
                    <a:ext uri="{9D8B030D-6E8A-4147-A177-3AD203B41FA5}">
                      <a16:colId xmlns:a16="http://schemas.microsoft.com/office/drawing/2014/main" val="20003"/>
                    </a:ext>
                  </a:extLst>
                </a:gridCol>
                <a:gridCol w="1212850">
                  <a:extLst>
                    <a:ext uri="{9D8B030D-6E8A-4147-A177-3AD203B41FA5}">
                      <a16:colId xmlns:a16="http://schemas.microsoft.com/office/drawing/2014/main" val="20004"/>
                    </a:ext>
                  </a:extLst>
                </a:gridCol>
                <a:gridCol w="1228725">
                  <a:extLst>
                    <a:ext uri="{9D8B030D-6E8A-4147-A177-3AD203B41FA5}">
                      <a16:colId xmlns:a16="http://schemas.microsoft.com/office/drawing/2014/main" val="20005"/>
                    </a:ext>
                  </a:extLst>
                </a:gridCol>
              </a:tblGrid>
              <a:tr h="630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Dept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DYS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2,000,000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4117" name="Rectangle 78"/>
          <p:cNvSpPr>
            <a:spLocks noChangeArrowheads="1"/>
          </p:cNvSpPr>
          <p:nvPr/>
        </p:nvSpPr>
        <p:spPr bwMode="auto">
          <a:xfrm>
            <a:off x="4125913" y="2730500"/>
            <a:ext cx="1335087" cy="333375"/>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8" name="Rectangle 79"/>
          <p:cNvSpPr>
            <a:spLocks noChangeArrowheads="1"/>
          </p:cNvSpPr>
          <p:nvPr/>
        </p:nvSpPr>
        <p:spPr bwMode="auto">
          <a:xfrm>
            <a:off x="3468688" y="4529138"/>
            <a:ext cx="1335087" cy="1350962"/>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9" name="Rectangle 80"/>
          <p:cNvSpPr>
            <a:spLocks noChangeArrowheads="1"/>
          </p:cNvSpPr>
          <p:nvPr/>
        </p:nvSpPr>
        <p:spPr bwMode="auto">
          <a:xfrm>
            <a:off x="6049963" y="4525963"/>
            <a:ext cx="1219200" cy="1349375"/>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 name="Slide Number Placeholder 1"/>
          <p:cNvSpPr>
            <a:spLocks noGrp="1"/>
          </p:cNvSpPr>
          <p:nvPr>
            <p:ph type="sldNum" sz="quarter" idx="12"/>
          </p:nvPr>
        </p:nvSpPr>
        <p:spPr/>
        <p:txBody>
          <a:bodyPr/>
          <a:lstStyle/>
          <a:p>
            <a:pPr>
              <a:defRPr/>
            </a:pPr>
            <a:fld id="{1654623E-2CFF-4B33-A328-35C6BFDAF027}" type="slidenum">
              <a:rPr lang="en-US"/>
              <a:pPr>
                <a:defRPr/>
              </a:pPr>
              <a:t>31</a:t>
            </a:fld>
            <a:endParaRPr lang="en-US"/>
          </a:p>
        </p:txBody>
      </p:sp>
      <p:sp>
        <p:nvSpPr>
          <p:cNvPr id="45059" name="Rectangle 1026"/>
          <p:cNvSpPr>
            <a:spLocks noChangeArrowheads="1"/>
          </p:cNvSpPr>
          <p:nvPr/>
        </p:nvSpPr>
        <p:spPr bwMode="auto">
          <a:xfrm>
            <a:off x="265113" y="1035050"/>
            <a:ext cx="8562975" cy="5621338"/>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815107" name="Rectangle 1027"/>
          <p:cNvSpPr>
            <a:spLocks noChangeArrowheads="1"/>
          </p:cNvSpPr>
          <p:nvPr/>
        </p:nvSpPr>
        <p:spPr bwMode="auto">
          <a:xfrm>
            <a:off x="473075" y="1179513"/>
            <a:ext cx="8134350" cy="534670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solidFill>
                <a:srgbClr val="FFFFFF"/>
              </a:solidFill>
            </a:endParaRPr>
          </a:p>
          <a:p>
            <a:pPr algn="ctr" eaLnBrk="0" hangingPunct="0">
              <a:defRPr/>
            </a:pPr>
            <a:r>
              <a:rPr lang="en-AU" sz="2000">
                <a:solidFill>
                  <a:srgbClr val="FFFFFF"/>
                </a:solidFill>
              </a:rPr>
              <a:t> </a:t>
            </a:r>
          </a:p>
        </p:txBody>
      </p:sp>
      <p:sp>
        <p:nvSpPr>
          <p:cNvPr id="45061" name="Text Box 1028"/>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5062" name="Rectangle 1029"/>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Agency Example</a:t>
            </a:r>
          </a:p>
        </p:txBody>
      </p:sp>
      <p:sp>
        <p:nvSpPr>
          <p:cNvPr id="45063" name="Rectangle 1030"/>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Control and Track</a:t>
            </a:r>
          </a:p>
        </p:txBody>
      </p:sp>
      <p:sp>
        <p:nvSpPr>
          <p:cNvPr id="45064" name="Text Box 1031"/>
          <p:cNvSpPr txBox="1">
            <a:spLocks noChangeArrowheads="1"/>
          </p:cNvSpPr>
          <p:nvPr/>
        </p:nvSpPr>
        <p:spPr bwMode="auto">
          <a:xfrm>
            <a:off x="3619500" y="2225675"/>
            <a:ext cx="1857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5065" name="Rectangle 1032"/>
          <p:cNvSpPr>
            <a:spLocks noChangeArrowheads="1"/>
          </p:cNvSpPr>
          <p:nvPr/>
        </p:nvSpPr>
        <p:spPr bwMode="auto">
          <a:xfrm>
            <a:off x="960438" y="1200150"/>
            <a:ext cx="6188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1600" b="1">
                <a:solidFill>
                  <a:srgbClr val="FFFFFF"/>
                </a:solidFill>
              </a:rPr>
              <a:t>Allotment</a:t>
            </a:r>
            <a:endParaRPr lang="en-US" sz="1600">
              <a:solidFill>
                <a:srgbClr val="FFFFFF"/>
              </a:solidFill>
            </a:endParaRPr>
          </a:p>
        </p:txBody>
      </p:sp>
      <p:sp>
        <p:nvSpPr>
          <p:cNvPr id="45066" name="AutoShape 1076"/>
          <p:cNvSpPr>
            <a:spLocks noChangeArrowheads="1"/>
          </p:cNvSpPr>
          <p:nvPr/>
        </p:nvSpPr>
        <p:spPr bwMode="auto">
          <a:xfrm>
            <a:off x="463550" y="1954213"/>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graphicFrame>
        <p:nvGraphicFramePr>
          <p:cNvPr id="815305" name="Group 1225"/>
          <p:cNvGraphicFramePr>
            <a:graphicFrameLocks noGrp="1"/>
          </p:cNvGraphicFramePr>
          <p:nvPr>
            <p:extLst>
              <p:ext uri="{D42A27DB-BD31-4B8C-83A1-F6EECF244321}">
                <p14:modId xmlns:p14="http://schemas.microsoft.com/office/powerpoint/2010/main" val="2153446532"/>
              </p:ext>
            </p:extLst>
          </p:nvPr>
        </p:nvGraphicFramePr>
        <p:xfrm>
          <a:off x="946150" y="1487488"/>
          <a:ext cx="6210300" cy="755650"/>
        </p:xfrm>
        <a:graphic>
          <a:graphicData uri="http://schemas.openxmlformats.org/drawingml/2006/table">
            <a:tbl>
              <a:tblPr/>
              <a:tblGrid>
                <a:gridCol w="882650">
                  <a:extLst>
                    <a:ext uri="{9D8B030D-6E8A-4147-A177-3AD203B41FA5}">
                      <a16:colId xmlns:a16="http://schemas.microsoft.com/office/drawing/2014/main" val="20000"/>
                    </a:ext>
                  </a:extLst>
                </a:gridCol>
                <a:gridCol w="836613">
                  <a:extLst>
                    <a:ext uri="{9D8B030D-6E8A-4147-A177-3AD203B41FA5}">
                      <a16:colId xmlns:a16="http://schemas.microsoft.com/office/drawing/2014/main" val="20001"/>
                    </a:ext>
                  </a:extLst>
                </a:gridCol>
                <a:gridCol w="1093787">
                  <a:extLst>
                    <a:ext uri="{9D8B030D-6E8A-4147-A177-3AD203B41FA5}">
                      <a16:colId xmlns:a16="http://schemas.microsoft.com/office/drawing/2014/main" val="20002"/>
                    </a:ext>
                  </a:extLst>
                </a:gridCol>
                <a:gridCol w="1335088">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46162">
                  <a:extLst>
                    <a:ext uri="{9D8B030D-6E8A-4147-A177-3AD203B41FA5}">
                      <a16:colId xmlns:a16="http://schemas.microsoft.com/office/drawing/2014/main"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Dept (Agency)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DYS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15295" name="Group 1215"/>
          <p:cNvGraphicFramePr>
            <a:graphicFrameLocks noGrp="1"/>
          </p:cNvGraphicFramePr>
          <p:nvPr>
            <p:extLst>
              <p:ext uri="{D42A27DB-BD31-4B8C-83A1-F6EECF244321}">
                <p14:modId xmlns:p14="http://schemas.microsoft.com/office/powerpoint/2010/main" val="1305664122"/>
              </p:ext>
            </p:extLst>
          </p:nvPr>
        </p:nvGraphicFramePr>
        <p:xfrm>
          <a:off x="973138" y="2674938"/>
          <a:ext cx="6181725" cy="1146176"/>
        </p:xfrm>
        <a:graphic>
          <a:graphicData uri="http://schemas.openxmlformats.org/drawingml/2006/table">
            <a:tbl>
              <a:tblPr/>
              <a:tblGrid>
                <a:gridCol w="855662">
                  <a:extLst>
                    <a:ext uri="{9D8B030D-6E8A-4147-A177-3AD203B41FA5}">
                      <a16:colId xmlns:a16="http://schemas.microsoft.com/office/drawing/2014/main" val="20000"/>
                    </a:ext>
                  </a:extLst>
                </a:gridCol>
                <a:gridCol w="871538">
                  <a:extLst>
                    <a:ext uri="{9D8B030D-6E8A-4147-A177-3AD203B41FA5}">
                      <a16:colId xmlns:a16="http://schemas.microsoft.com/office/drawing/2014/main" val="20001"/>
                    </a:ext>
                  </a:extLst>
                </a:gridCol>
                <a:gridCol w="985837">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1001713">
                  <a:extLst>
                    <a:ext uri="{9D8B030D-6E8A-4147-A177-3AD203B41FA5}">
                      <a16:colId xmlns:a16="http://schemas.microsoft.com/office/drawing/2014/main" val="20004"/>
                    </a:ext>
                  </a:extLst>
                </a:gridCol>
                <a:gridCol w="1044575">
                  <a:extLst>
                    <a:ext uri="{9D8B030D-6E8A-4147-A177-3AD203B41FA5}">
                      <a16:colId xmlns:a16="http://schemas.microsoft.com/office/drawing/2014/main" val="20005"/>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Dept         (Agency Selects)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5120" name="Rectangle 1134"/>
          <p:cNvSpPr>
            <a:spLocks noChangeArrowheads="1"/>
          </p:cNvSpPr>
          <p:nvPr/>
        </p:nvSpPr>
        <p:spPr bwMode="auto">
          <a:xfrm>
            <a:off x="1041400" y="2366963"/>
            <a:ext cx="6057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1600" b="1">
                <a:solidFill>
                  <a:srgbClr val="FFFFFF"/>
                </a:solidFill>
              </a:rPr>
              <a:t>Control – Ruleset 1</a:t>
            </a:r>
            <a:endParaRPr lang="en-US" sz="1600">
              <a:solidFill>
                <a:srgbClr val="FFFFFF"/>
              </a:solidFill>
            </a:endParaRPr>
          </a:p>
        </p:txBody>
      </p:sp>
      <p:graphicFrame>
        <p:nvGraphicFramePr>
          <p:cNvPr id="815301" name="Group 1221"/>
          <p:cNvGraphicFramePr>
            <a:graphicFrameLocks noGrp="1"/>
          </p:cNvGraphicFramePr>
          <p:nvPr>
            <p:extLst>
              <p:ext uri="{D42A27DB-BD31-4B8C-83A1-F6EECF244321}">
                <p14:modId xmlns:p14="http://schemas.microsoft.com/office/powerpoint/2010/main" val="3280741544"/>
              </p:ext>
            </p:extLst>
          </p:nvPr>
        </p:nvGraphicFramePr>
        <p:xfrm>
          <a:off x="990600" y="4313238"/>
          <a:ext cx="7529513" cy="1854201"/>
        </p:xfrm>
        <a:graphic>
          <a:graphicData uri="http://schemas.openxmlformats.org/drawingml/2006/table">
            <a:tbl>
              <a:tblPr/>
              <a:tblGrid>
                <a:gridCol w="838200">
                  <a:extLst>
                    <a:ext uri="{9D8B030D-6E8A-4147-A177-3AD203B41FA5}">
                      <a16:colId xmlns:a16="http://schemas.microsoft.com/office/drawing/2014/main" val="20000"/>
                    </a:ext>
                  </a:extLst>
                </a:gridCol>
                <a:gridCol w="855663">
                  <a:extLst>
                    <a:ext uri="{9D8B030D-6E8A-4147-A177-3AD203B41FA5}">
                      <a16:colId xmlns:a16="http://schemas.microsoft.com/office/drawing/2014/main" val="20001"/>
                    </a:ext>
                  </a:extLst>
                </a:gridCol>
                <a:gridCol w="842962">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gridCol w="1017588">
                  <a:extLst>
                    <a:ext uri="{9D8B030D-6E8A-4147-A177-3AD203B41FA5}">
                      <a16:colId xmlns:a16="http://schemas.microsoft.com/office/drawing/2014/main" val="20004"/>
                    </a:ext>
                  </a:extLst>
                </a:gridCol>
                <a:gridCol w="1435100">
                  <a:extLst>
                    <a:ext uri="{9D8B030D-6E8A-4147-A177-3AD203B41FA5}">
                      <a16:colId xmlns:a16="http://schemas.microsoft.com/office/drawing/2014/main" val="20005"/>
                    </a:ext>
                  </a:extLst>
                </a:gridCol>
                <a:gridCol w="987425">
                  <a:extLst>
                    <a:ext uri="{9D8B030D-6E8A-4147-A177-3AD203B41FA5}">
                      <a16:colId xmlns:a16="http://schemas.microsoft.com/office/drawing/2014/main" val="20006"/>
                    </a:ext>
                  </a:extLst>
                </a:gridCol>
              </a:tblGrid>
              <a:tr h="4762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Budget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Dept           (Agency Selects)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Account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Program (Agency Selects)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DYS101000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750,000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DYS101000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5020B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250,000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DYS201000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GRF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477321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DYS202000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rPr>
                        <a:t>5010B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171" name="Rectangle 1192"/>
          <p:cNvSpPr>
            <a:spLocks noChangeArrowheads="1"/>
          </p:cNvSpPr>
          <p:nvPr/>
        </p:nvSpPr>
        <p:spPr bwMode="auto">
          <a:xfrm>
            <a:off x="1036638" y="4019550"/>
            <a:ext cx="7423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1600" b="1">
                <a:solidFill>
                  <a:srgbClr val="FFFFFF"/>
                </a:solidFill>
              </a:rPr>
              <a:t>Track – Ruleset 3</a:t>
            </a:r>
            <a:endParaRPr lang="en-US" sz="1600">
              <a:solidFill>
                <a:srgbClr val="FFFFFF"/>
              </a:solidFill>
            </a:endParaRPr>
          </a:p>
        </p:txBody>
      </p:sp>
      <p:sp>
        <p:nvSpPr>
          <p:cNvPr id="45172" name="AutoShape 1193"/>
          <p:cNvSpPr>
            <a:spLocks noChangeArrowheads="1"/>
          </p:cNvSpPr>
          <p:nvPr/>
        </p:nvSpPr>
        <p:spPr bwMode="auto">
          <a:xfrm>
            <a:off x="444500" y="3549650"/>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sp>
        <p:nvSpPr>
          <p:cNvPr id="45173" name="Rectangle 1222"/>
          <p:cNvSpPr>
            <a:spLocks noChangeArrowheads="1"/>
          </p:cNvSpPr>
          <p:nvPr/>
        </p:nvSpPr>
        <p:spPr bwMode="auto">
          <a:xfrm>
            <a:off x="3554413" y="4786313"/>
            <a:ext cx="1538287" cy="1393825"/>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174" name="Rectangle 1223"/>
          <p:cNvSpPr>
            <a:spLocks noChangeArrowheads="1"/>
          </p:cNvSpPr>
          <p:nvPr/>
        </p:nvSpPr>
        <p:spPr bwMode="auto">
          <a:xfrm>
            <a:off x="3671888" y="3106738"/>
            <a:ext cx="1436687" cy="71120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175" name="Rectangle 1224"/>
          <p:cNvSpPr>
            <a:spLocks noChangeArrowheads="1"/>
          </p:cNvSpPr>
          <p:nvPr/>
        </p:nvSpPr>
        <p:spPr bwMode="auto">
          <a:xfrm>
            <a:off x="3768725" y="1928813"/>
            <a:ext cx="1306513" cy="30480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176" name="Rectangle 1226"/>
          <p:cNvSpPr>
            <a:spLocks noChangeArrowheads="1"/>
          </p:cNvSpPr>
          <p:nvPr/>
        </p:nvSpPr>
        <p:spPr bwMode="auto">
          <a:xfrm>
            <a:off x="6096000" y="4759325"/>
            <a:ext cx="1436688" cy="1408113"/>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Slide Number Placeholder 1"/>
          <p:cNvSpPr>
            <a:spLocks noGrp="1"/>
          </p:cNvSpPr>
          <p:nvPr>
            <p:ph type="sldNum" sz="quarter" idx="12"/>
          </p:nvPr>
        </p:nvSpPr>
        <p:spPr/>
        <p:txBody>
          <a:bodyPr/>
          <a:lstStyle/>
          <a:p>
            <a:pPr>
              <a:defRPr/>
            </a:pPr>
            <a:fld id="{2625D4DC-69D4-4E61-AA19-ADC50562C9CB}" type="slidenum">
              <a:rPr lang="en-US"/>
              <a:pPr>
                <a:defRPr/>
              </a:pPr>
              <a:t>32</a:t>
            </a:fld>
            <a:endParaRPr lang="en-US"/>
          </a:p>
        </p:txBody>
      </p:sp>
      <p:sp>
        <p:nvSpPr>
          <p:cNvPr id="46083" name="Rectangle 26"/>
          <p:cNvSpPr>
            <a:spLocks noGrp="1" noChangeArrowheads="1"/>
          </p:cNvSpPr>
          <p:nvPr>
            <p:ph type="title" idx="4294967295"/>
          </p:nvPr>
        </p:nvSpPr>
        <p:spPr>
          <a:xfrm>
            <a:off x="2819400" y="446088"/>
            <a:ext cx="6324600" cy="914400"/>
          </a:xfrm>
        </p:spPr>
        <p:txBody>
          <a:bodyPr/>
          <a:lstStyle/>
          <a:p>
            <a:pPr eaLnBrk="1" hangingPunct="1"/>
            <a:r>
              <a:rPr lang="en-US" sz="3200" dirty="0">
                <a:solidFill>
                  <a:schemeClr val="tx1"/>
                </a:solidFill>
                <a:latin typeface="Arial" pitchFamily="34" charset="0"/>
                <a:cs typeface="Arial" pitchFamily="34" charset="0"/>
              </a:rPr>
              <a:t>Project / Grant Budgets</a:t>
            </a:r>
            <a:endParaRPr lang="en-US" dirty="0">
              <a:solidFill>
                <a:schemeClr val="tx1"/>
              </a:solidFill>
              <a:latin typeface="Arial" pitchFamily="34" charset="0"/>
              <a:cs typeface="Arial" pitchFamily="34" charset="0"/>
            </a:endParaRPr>
          </a:p>
        </p:txBody>
      </p:sp>
      <p:sp>
        <p:nvSpPr>
          <p:cNvPr id="46084" name="Rectangle 2"/>
          <p:cNvSpPr>
            <a:spLocks noChangeArrowheads="1"/>
          </p:cNvSpPr>
          <p:nvPr/>
        </p:nvSpPr>
        <p:spPr bwMode="auto">
          <a:xfrm>
            <a:off x="2895600" y="2052638"/>
            <a:ext cx="5888038" cy="396716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797699" name="Rectangle 3"/>
          <p:cNvSpPr>
            <a:spLocks noChangeArrowheads="1"/>
          </p:cNvSpPr>
          <p:nvPr/>
        </p:nvSpPr>
        <p:spPr bwMode="auto">
          <a:xfrm>
            <a:off x="3089275" y="2236788"/>
            <a:ext cx="5475288" cy="3554412"/>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46086" name="Text Box 4"/>
          <p:cNvSpPr txBox="1">
            <a:spLocks noChangeArrowheads="1"/>
          </p:cNvSpPr>
          <p:nvPr/>
        </p:nvSpPr>
        <p:spPr bwMode="auto">
          <a:xfrm>
            <a:off x="3597275"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46087" name="Rectangle 5"/>
          <p:cNvSpPr>
            <a:spLocks noChangeArrowheads="1"/>
          </p:cNvSpPr>
          <p:nvPr/>
        </p:nvSpPr>
        <p:spPr bwMode="auto">
          <a:xfrm>
            <a:off x="3101975" y="2305050"/>
            <a:ext cx="5441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buClr>
                <a:schemeClr val="tx1"/>
              </a:buClr>
              <a:buFont typeface="Wingdings" pitchFamily="2" charset="2"/>
              <a:buNone/>
            </a:pPr>
            <a:r>
              <a:rPr lang="en-AU" sz="2000" b="1"/>
              <a:t>Explanation</a:t>
            </a:r>
            <a:endParaRPr lang="en-US" sz="2000"/>
          </a:p>
        </p:txBody>
      </p:sp>
      <p:sp>
        <p:nvSpPr>
          <p:cNvPr id="47112" name="Rectangle 6"/>
          <p:cNvSpPr>
            <a:spLocks noChangeArrowheads="1"/>
          </p:cNvSpPr>
          <p:nvPr/>
        </p:nvSpPr>
        <p:spPr bwMode="auto">
          <a:xfrm>
            <a:off x="3352800" y="2617788"/>
            <a:ext cx="5303838"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eaLnBrk="0" hangingPunct="0">
              <a:buClr>
                <a:srgbClr val="993300"/>
              </a:buClr>
              <a:buFont typeface="Wingdings" pitchFamily="2" charset="2"/>
              <a:buNone/>
              <a:defRPr/>
            </a:pPr>
            <a:endParaRPr lang="en-AU" sz="1600" dirty="0"/>
          </a:p>
          <a:p>
            <a:pPr marL="347663" indent="-347663" eaLnBrk="0" hangingPunct="0">
              <a:buClr>
                <a:schemeClr val="tx1"/>
              </a:buClr>
              <a:buFont typeface="Wingdings" pitchFamily="2" charset="2"/>
              <a:buChar char="è"/>
              <a:defRPr/>
            </a:pPr>
            <a:r>
              <a:rPr lang="en-AU" dirty="0"/>
              <a:t>Cap on project expenditures</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AU" dirty="0"/>
              <a:t>Cap on grant and match expenditures</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AU" dirty="0"/>
              <a:t>All agencies are Track without Budget by default.  Control or Track options available.</a:t>
            </a:r>
          </a:p>
          <a:p>
            <a:pPr marL="347663" indent="-347663" eaLnBrk="0" hangingPunct="0">
              <a:buClr>
                <a:schemeClr val="tx1"/>
              </a:buClr>
              <a:buFont typeface="Wingdings" pitchFamily="2" charset="2"/>
              <a:buChar char="è"/>
              <a:defRPr/>
            </a:pPr>
            <a:endParaRPr lang="en-AU" dirty="0"/>
          </a:p>
          <a:p>
            <a:pPr marL="347663" indent="-347663" eaLnBrk="0" hangingPunct="0">
              <a:buClr>
                <a:schemeClr val="tx1"/>
              </a:buClr>
              <a:buFont typeface="Wingdings" pitchFamily="2" charset="2"/>
              <a:buChar char="è"/>
              <a:defRPr/>
            </a:pPr>
            <a:r>
              <a:rPr lang="en-US" dirty="0"/>
              <a:t>Maintained by the Agencies</a:t>
            </a:r>
          </a:p>
          <a:p>
            <a:pPr eaLnBrk="0" hangingPunct="0">
              <a:buClr>
                <a:schemeClr val="tx1"/>
              </a:buClr>
              <a:defRPr/>
            </a:pPr>
            <a:endParaRPr lang="en-US" dirty="0"/>
          </a:p>
          <a:p>
            <a:pPr marL="347663" indent="-347663" eaLnBrk="0" hangingPunct="0">
              <a:buClr>
                <a:schemeClr val="tx1"/>
              </a:buClr>
              <a:buFont typeface="Wingdings" pitchFamily="2" charset="2"/>
              <a:buChar char="è"/>
              <a:defRPr/>
            </a:pPr>
            <a:r>
              <a:rPr lang="en-US" dirty="0"/>
              <a:t>No budget period—spans life of grant/projects</a:t>
            </a:r>
          </a:p>
          <a:p>
            <a:pPr eaLnBrk="0" hangingPunct="0">
              <a:buClr>
                <a:schemeClr val="tx1"/>
              </a:buClr>
              <a:defRPr/>
            </a:pPr>
            <a:endParaRPr lang="en-US" dirty="0"/>
          </a:p>
          <a:p>
            <a:pPr marL="347663" indent="-347663" eaLnBrk="0" hangingPunct="0">
              <a:buClr>
                <a:schemeClr val="tx1"/>
              </a:buClr>
              <a:buFont typeface="Wingdings" pitchFamily="2" charset="2"/>
              <a:buChar char="è"/>
              <a:defRPr/>
            </a:pPr>
            <a:endParaRPr lang="en-US" dirty="0"/>
          </a:p>
          <a:p>
            <a:pPr marL="347663" indent="-347663" eaLnBrk="0" hangingPunct="0">
              <a:buClr>
                <a:schemeClr val="tx1"/>
              </a:buClr>
              <a:buFont typeface="Wingdings" pitchFamily="2" charset="2"/>
              <a:buNone/>
              <a:defRPr/>
            </a:pPr>
            <a:endParaRPr lang="en-US" dirty="0"/>
          </a:p>
        </p:txBody>
      </p:sp>
      <p:sp>
        <p:nvSpPr>
          <p:cNvPr id="797703" name="Text Box 7"/>
          <p:cNvSpPr txBox="1">
            <a:spLocks noChangeArrowheads="1"/>
          </p:cNvSpPr>
          <p:nvPr/>
        </p:nvSpPr>
        <p:spPr bwMode="auto">
          <a:xfrm>
            <a:off x="14288" y="2643188"/>
            <a:ext cx="2873375" cy="396875"/>
          </a:xfrm>
          <a:prstGeom prst="rect">
            <a:avLst/>
          </a:prstGeom>
          <a:noFill/>
          <a:ln w="9525">
            <a:noFill/>
            <a:miter lim="800000"/>
            <a:headEnd/>
            <a:tailEnd/>
          </a:ln>
          <a:effectLst/>
        </p:spPr>
        <p:txBody>
          <a:bodyPr>
            <a:spAutoFit/>
          </a:bodyPr>
          <a:lstStyle/>
          <a:p>
            <a:pPr algn="ctr">
              <a:spcBef>
                <a:spcPct val="50000"/>
              </a:spcBef>
              <a:defRPr/>
            </a:pPr>
            <a:r>
              <a:rPr lang="en-US" sz="2000" b="1" dirty="0">
                <a:solidFill>
                  <a:schemeClr val="tx1">
                    <a:lumMod val="95000"/>
                  </a:schemeClr>
                </a:solidFill>
              </a:rPr>
              <a:t>Project / Grant</a:t>
            </a:r>
          </a:p>
        </p:txBody>
      </p:sp>
      <p:sp>
        <p:nvSpPr>
          <p:cNvPr id="46090" name="Rectangle 24"/>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47115" name="Rectangle 27"/>
          <p:cNvSpPr>
            <a:spLocks noChangeArrowheads="1"/>
          </p:cNvSpPr>
          <p:nvPr/>
        </p:nvSpPr>
        <p:spPr bwMode="auto">
          <a:xfrm>
            <a:off x="915988" y="3711575"/>
            <a:ext cx="636587" cy="192088"/>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APPROPRIATION</a:t>
            </a:r>
          </a:p>
        </p:txBody>
      </p:sp>
      <p:sp>
        <p:nvSpPr>
          <p:cNvPr id="47117" name="Rectangle 29"/>
          <p:cNvSpPr>
            <a:spLocks noChangeArrowheads="1"/>
          </p:cNvSpPr>
          <p:nvPr/>
        </p:nvSpPr>
        <p:spPr bwMode="auto">
          <a:xfrm>
            <a:off x="1225550" y="4192588"/>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ALLOTMENT</a:t>
            </a:r>
          </a:p>
        </p:txBody>
      </p:sp>
      <p:sp>
        <p:nvSpPr>
          <p:cNvPr id="47119" name="Rectangle 31"/>
          <p:cNvSpPr>
            <a:spLocks noChangeArrowheads="1"/>
          </p:cNvSpPr>
          <p:nvPr/>
        </p:nvSpPr>
        <p:spPr bwMode="auto">
          <a:xfrm>
            <a:off x="1544638" y="4697413"/>
            <a:ext cx="622300" cy="1920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Control</a:t>
            </a:r>
          </a:p>
        </p:txBody>
      </p:sp>
      <p:sp>
        <p:nvSpPr>
          <p:cNvPr id="47120" name="Rectangle 32"/>
          <p:cNvSpPr>
            <a:spLocks noChangeArrowheads="1"/>
          </p:cNvSpPr>
          <p:nvPr/>
        </p:nvSpPr>
        <p:spPr bwMode="auto">
          <a:xfrm>
            <a:off x="1558926" y="5207000"/>
            <a:ext cx="622300" cy="192088"/>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a:solidFill>
                  <a:srgbClr val="FFFFFF"/>
                </a:solidFill>
              </a:rPr>
              <a:t>Project</a:t>
            </a:r>
          </a:p>
        </p:txBody>
      </p:sp>
      <p:sp>
        <p:nvSpPr>
          <p:cNvPr id="46098" name="AutoShape 34"/>
          <p:cNvSpPr>
            <a:spLocks noChangeArrowheads="1"/>
          </p:cNvSpPr>
          <p:nvPr/>
        </p:nvSpPr>
        <p:spPr bwMode="auto">
          <a:xfrm>
            <a:off x="690563" y="3916363"/>
            <a:ext cx="228600" cy="457200"/>
          </a:xfrm>
          <a:prstGeom prst="curvedRightArrow">
            <a:avLst>
              <a:gd name="adj1" fmla="val 40000"/>
              <a:gd name="adj2" fmla="val 80000"/>
              <a:gd name="adj3" fmla="val 33333"/>
            </a:avLst>
          </a:prstGeom>
          <a:solidFill>
            <a:srgbClr val="FFFFCC"/>
          </a:solidFill>
          <a:ln w="9525">
            <a:solidFill>
              <a:schemeClr val="tx1"/>
            </a:solidFill>
            <a:miter lim="800000"/>
            <a:headEnd/>
            <a:tailEnd/>
          </a:ln>
        </p:spPr>
        <p:txBody>
          <a:bodyPr wrap="none" anchor="ctr"/>
          <a:lstStyle/>
          <a:p>
            <a:endParaRPr lang="en-US"/>
          </a:p>
        </p:txBody>
      </p:sp>
      <p:sp>
        <p:nvSpPr>
          <p:cNvPr id="47126" name="Rectangle 38"/>
          <p:cNvSpPr>
            <a:spLocks noChangeArrowheads="1"/>
          </p:cNvSpPr>
          <p:nvPr/>
        </p:nvSpPr>
        <p:spPr bwMode="auto">
          <a:xfrm>
            <a:off x="706438" y="3259138"/>
            <a:ext cx="622300" cy="1920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dirty="0">
                <a:solidFill>
                  <a:schemeClr val="accent5">
                    <a:lumMod val="50000"/>
                  </a:schemeClr>
                </a:solidFill>
              </a:rPr>
              <a:t>CASH CONTROL</a:t>
            </a:r>
          </a:p>
        </p:txBody>
      </p:sp>
      <p:sp>
        <p:nvSpPr>
          <p:cNvPr id="47127" name="Rectangle 39"/>
          <p:cNvSpPr>
            <a:spLocks noChangeArrowheads="1"/>
          </p:cNvSpPr>
          <p:nvPr/>
        </p:nvSpPr>
        <p:spPr bwMode="auto">
          <a:xfrm>
            <a:off x="1763713" y="3259138"/>
            <a:ext cx="622300" cy="293687"/>
          </a:xfrm>
          <a:prstGeom prst="rect">
            <a:avLst/>
          </a:prstGeom>
          <a:solidFill>
            <a:srgbClr val="FFFFCC"/>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STATE REVENUE</a:t>
            </a:r>
          </a:p>
          <a:p>
            <a:pPr algn="ctr">
              <a:defRPr/>
            </a:pPr>
            <a:r>
              <a:rPr lang="en-US" sz="500" b="1">
                <a:solidFill>
                  <a:schemeClr val="accent5">
                    <a:lumMod val="50000"/>
                  </a:schemeClr>
                </a:solidFill>
              </a:rPr>
              <a:t>ESTIMATE</a:t>
            </a:r>
          </a:p>
        </p:txBody>
      </p:sp>
      <p:sp>
        <p:nvSpPr>
          <p:cNvPr id="47128" name="Rectangle 40"/>
          <p:cNvSpPr>
            <a:spLocks noChangeArrowheads="1"/>
          </p:cNvSpPr>
          <p:nvPr/>
        </p:nvSpPr>
        <p:spPr bwMode="auto">
          <a:xfrm>
            <a:off x="1758950" y="3554413"/>
            <a:ext cx="622300" cy="293687"/>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REVENUE</a:t>
            </a:r>
          </a:p>
          <a:p>
            <a:pPr algn="ctr">
              <a:defRPr/>
            </a:pPr>
            <a:r>
              <a:rPr lang="en-US" sz="500" b="1">
                <a:solidFill>
                  <a:schemeClr val="accent5">
                    <a:lumMod val="50000"/>
                  </a:schemeClr>
                </a:solidFill>
              </a:rPr>
              <a:t>ESTIMATE</a:t>
            </a:r>
          </a:p>
        </p:txBody>
      </p:sp>
      <p:sp>
        <p:nvSpPr>
          <p:cNvPr id="47129" name="Rectangle 41"/>
          <p:cNvSpPr>
            <a:spLocks noChangeArrowheads="1"/>
          </p:cNvSpPr>
          <p:nvPr/>
        </p:nvSpPr>
        <p:spPr bwMode="auto">
          <a:xfrm>
            <a:off x="1554163" y="4892675"/>
            <a:ext cx="622300" cy="192088"/>
          </a:xfrm>
          <a:prstGeom prst="rect">
            <a:avLst/>
          </a:prstGeom>
          <a:solidFill>
            <a:srgbClr val="FFCC66"/>
          </a:solidFill>
          <a:ln w="9525">
            <a:solidFill>
              <a:schemeClr val="tx1"/>
            </a:solidFill>
            <a:miter lim="800000"/>
            <a:headEnd/>
            <a:tailEnd/>
          </a:ln>
        </p:spPr>
        <p:txBody>
          <a:bodyPr wrap="none" anchor="ctr"/>
          <a:lstStyle/>
          <a:p>
            <a:pPr algn="ctr">
              <a:defRPr/>
            </a:pPr>
            <a:r>
              <a:rPr lang="en-US" sz="500" b="1">
                <a:solidFill>
                  <a:schemeClr val="accent5">
                    <a:lumMod val="50000"/>
                  </a:schemeClr>
                </a:solidFill>
              </a:rPr>
              <a:t>Agency Track</a:t>
            </a:r>
          </a:p>
        </p:txBody>
      </p:sp>
      <p:sp>
        <p:nvSpPr>
          <p:cNvPr id="47130" name="Rectangle 42"/>
          <p:cNvSpPr>
            <a:spLocks noChangeArrowheads="1"/>
          </p:cNvSpPr>
          <p:nvPr/>
        </p:nvSpPr>
        <p:spPr bwMode="auto">
          <a:xfrm>
            <a:off x="1554163" y="5402263"/>
            <a:ext cx="622300" cy="192087"/>
          </a:xfrm>
          <a:prstGeom prst="rect">
            <a:avLst/>
          </a:prstGeom>
          <a:solidFill>
            <a:schemeClr val="accent1">
              <a:lumMod val="50000"/>
            </a:schemeClr>
          </a:solidFill>
          <a:ln w="9525">
            <a:solidFill>
              <a:schemeClr val="tx1"/>
            </a:solidFill>
            <a:miter lim="800000"/>
            <a:headEnd/>
            <a:tailEnd/>
          </a:ln>
        </p:spPr>
        <p:txBody>
          <a:bodyPr wrap="none" anchor="ctr"/>
          <a:lstStyle/>
          <a:p>
            <a:pPr algn="ctr">
              <a:defRPr/>
            </a:pPr>
            <a:r>
              <a:rPr lang="en-US" sz="500" b="1">
                <a:solidFill>
                  <a:srgbClr val="FFFFFF"/>
                </a:solidFill>
              </a:rPr>
              <a:t>Grant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Slide Number Placeholder 1"/>
          <p:cNvSpPr>
            <a:spLocks noGrp="1"/>
          </p:cNvSpPr>
          <p:nvPr>
            <p:ph type="sldNum" sz="quarter" idx="12"/>
          </p:nvPr>
        </p:nvSpPr>
        <p:spPr/>
        <p:txBody>
          <a:bodyPr/>
          <a:lstStyle/>
          <a:p>
            <a:pPr>
              <a:defRPr/>
            </a:pPr>
            <a:fld id="{09E295EB-3EE1-4280-8B9A-B835B53653F1}" type="slidenum">
              <a:rPr lang="en-US"/>
              <a:pPr>
                <a:defRPr/>
              </a:pPr>
              <a:t>33</a:t>
            </a:fld>
            <a:endParaRPr lang="en-US"/>
          </a:p>
        </p:txBody>
      </p:sp>
      <p:sp>
        <p:nvSpPr>
          <p:cNvPr id="47107" name="Rectangle 2"/>
          <p:cNvSpPr>
            <a:spLocks noChangeArrowheads="1"/>
          </p:cNvSpPr>
          <p:nvPr/>
        </p:nvSpPr>
        <p:spPr bwMode="auto">
          <a:xfrm>
            <a:off x="325438" y="1503363"/>
            <a:ext cx="8458200" cy="467836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48132" name="Rectangle 3"/>
          <p:cNvSpPr>
            <a:spLocks noChangeArrowheads="1"/>
          </p:cNvSpPr>
          <p:nvPr/>
        </p:nvSpPr>
        <p:spPr bwMode="auto">
          <a:xfrm>
            <a:off x="617538" y="2365375"/>
            <a:ext cx="3763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lgn="ctr" eaLnBrk="0" hangingPunct="0">
              <a:buClr>
                <a:srgbClr val="CC0000"/>
              </a:buClr>
              <a:buFont typeface="Monotype Sorts" pitchFamily="2" charset="2"/>
              <a:buNone/>
              <a:defRPr/>
            </a:pPr>
            <a:r>
              <a:rPr lang="en-AU" sz="2400" b="1" dirty="0">
                <a:solidFill>
                  <a:schemeClr val="accent5">
                    <a:lumMod val="50000"/>
                  </a:schemeClr>
                </a:solidFill>
              </a:rPr>
              <a:t>Project Budgets</a:t>
            </a:r>
          </a:p>
        </p:txBody>
      </p:sp>
      <p:graphicFrame>
        <p:nvGraphicFramePr>
          <p:cNvPr id="856170" name="Group 106"/>
          <p:cNvGraphicFramePr>
            <a:graphicFrameLocks noGrp="1"/>
          </p:cNvGraphicFramePr>
          <p:nvPr/>
        </p:nvGraphicFramePr>
        <p:xfrm>
          <a:off x="623888" y="2857500"/>
          <a:ext cx="3702050" cy="2039938"/>
        </p:xfrm>
        <a:graphic>
          <a:graphicData uri="http://schemas.openxmlformats.org/drawingml/2006/table">
            <a:tbl>
              <a:tblPr/>
              <a:tblGrid>
                <a:gridCol w="914400">
                  <a:extLst>
                    <a:ext uri="{9D8B030D-6E8A-4147-A177-3AD203B41FA5}">
                      <a16:colId xmlns:a16="http://schemas.microsoft.com/office/drawing/2014/main" val="20000"/>
                    </a:ext>
                  </a:extLst>
                </a:gridCol>
                <a:gridCol w="1001712">
                  <a:extLst>
                    <a:ext uri="{9D8B030D-6E8A-4147-A177-3AD203B41FA5}">
                      <a16:colId xmlns:a16="http://schemas.microsoft.com/office/drawing/2014/main" val="20001"/>
                    </a:ext>
                  </a:extLst>
                </a:gridCol>
                <a:gridCol w="841375">
                  <a:extLst>
                    <a:ext uri="{9D8B030D-6E8A-4147-A177-3AD203B41FA5}">
                      <a16:colId xmlns:a16="http://schemas.microsoft.com/office/drawing/2014/main" val="20002"/>
                    </a:ext>
                  </a:extLst>
                </a:gridCol>
                <a:gridCol w="944563">
                  <a:extLst>
                    <a:ext uri="{9D8B030D-6E8A-4147-A177-3AD203B41FA5}">
                      <a16:colId xmlns:a16="http://schemas.microsoft.com/office/drawing/2014/main" val="20003"/>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   Budget Translation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  Control  &amp; Ruleset </a:t>
                      </a:r>
                      <a:r>
                        <a:rPr kumimoji="0" lang="en-US" sz="1000" b="1" i="0" u="none" strike="noStrike" cap="none" normalizeH="0" baseline="0" dirty="0" err="1">
                          <a:ln>
                            <a:noFill/>
                          </a:ln>
                          <a:solidFill>
                            <a:srgbClr val="FFFFFF"/>
                          </a:solidFill>
                          <a:effectLst/>
                          <a:latin typeface="Arial" charset="0"/>
                        </a:rPr>
                        <a:t>ChartField</a:t>
                      </a: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Control  &amp; Ruleset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CF Value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639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Project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X</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All Projects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638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Dept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bl>
          </a:graphicData>
        </a:graphic>
      </p:graphicFrame>
      <p:sp>
        <p:nvSpPr>
          <p:cNvPr id="47131" name="Rectangle 48"/>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47132" name="Rectangle 49"/>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Project / Grant Budgets</a:t>
            </a:r>
          </a:p>
        </p:txBody>
      </p:sp>
      <p:graphicFrame>
        <p:nvGraphicFramePr>
          <p:cNvPr id="856169" name="Group 105"/>
          <p:cNvGraphicFramePr>
            <a:graphicFrameLocks noGrp="1"/>
          </p:cNvGraphicFramePr>
          <p:nvPr/>
        </p:nvGraphicFramePr>
        <p:xfrm>
          <a:off x="4813300" y="2841625"/>
          <a:ext cx="3489325" cy="2659063"/>
        </p:xfrm>
        <a:graphic>
          <a:graphicData uri="http://schemas.openxmlformats.org/drawingml/2006/table">
            <a:tbl>
              <a:tblPr/>
              <a:tblGrid>
                <a:gridCol w="715963">
                  <a:extLst>
                    <a:ext uri="{9D8B030D-6E8A-4147-A177-3AD203B41FA5}">
                      <a16:colId xmlns:a16="http://schemas.microsoft.com/office/drawing/2014/main" val="20000"/>
                    </a:ext>
                  </a:extLst>
                </a:gridCol>
                <a:gridCol w="873125">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1039812">
                  <a:extLst>
                    <a:ext uri="{9D8B030D-6E8A-4147-A177-3AD203B41FA5}">
                      <a16:colId xmlns:a16="http://schemas.microsoft.com/office/drawing/2014/main" val="20003"/>
                    </a:ext>
                  </a:extLst>
                </a:gridCol>
              </a:tblGrid>
              <a:tr h="803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Budget Keys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   Budget Translation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  Control  &amp; Ruleset </a:t>
                      </a:r>
                      <a:r>
                        <a:rPr kumimoji="0" lang="en-US" sz="1000" b="1" i="0" u="none" strike="noStrike" cap="none" normalizeH="0" baseline="0" dirty="0" err="1">
                          <a:ln>
                            <a:noFill/>
                          </a:ln>
                          <a:solidFill>
                            <a:srgbClr val="FFFFFF"/>
                          </a:solidFill>
                          <a:effectLst/>
                          <a:latin typeface="Arial" charset="0"/>
                        </a:rPr>
                        <a:t>ChartField</a:t>
                      </a: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Control  &amp; Ruleset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rgbClr val="FFFFFF"/>
                          </a:solidFill>
                          <a:effectLst/>
                          <a:latin typeface="Arial" charset="0"/>
                        </a:rPr>
                        <a:t>CF Value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0"/>
                  </a:ext>
                </a:extLst>
              </a:tr>
              <a:tr h="649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Grant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All Grants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1"/>
                  </a:ext>
                </a:extLst>
              </a:tr>
              <a:tr h="663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Fund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2"/>
                  </a:ext>
                </a:extLst>
              </a:tr>
              <a:tr h="542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Dept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rgbClr val="FFFFFF"/>
                          </a:solidFill>
                          <a:effectLst/>
                          <a:latin typeface="Arial"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rgbClr val="FFFFFF"/>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50000"/>
                      </a:schemeClr>
                    </a:solidFill>
                  </a:tcPr>
                </a:tc>
                <a:extLst>
                  <a:ext uri="{0D108BD9-81ED-4DB2-BD59-A6C34878D82A}">
                    <a16:rowId xmlns:a16="http://schemas.microsoft.com/office/drawing/2014/main" val="10003"/>
                  </a:ext>
                </a:extLst>
              </a:tr>
            </a:tbl>
          </a:graphicData>
        </a:graphic>
      </p:graphicFrame>
      <p:sp>
        <p:nvSpPr>
          <p:cNvPr id="48184" name="Rectangle 101"/>
          <p:cNvSpPr>
            <a:spLocks noChangeArrowheads="1"/>
          </p:cNvSpPr>
          <p:nvPr/>
        </p:nvSpPr>
        <p:spPr bwMode="auto">
          <a:xfrm>
            <a:off x="4818063" y="2360613"/>
            <a:ext cx="3473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algn="ctr" eaLnBrk="0" hangingPunct="0">
              <a:buClr>
                <a:srgbClr val="CC0000"/>
              </a:buClr>
              <a:buFont typeface="Monotype Sorts" pitchFamily="2" charset="2"/>
              <a:buNone/>
              <a:defRPr/>
            </a:pPr>
            <a:r>
              <a:rPr lang="en-AU" sz="2400" b="1" dirty="0">
                <a:solidFill>
                  <a:schemeClr val="accent5">
                    <a:lumMod val="50000"/>
                  </a:schemeClr>
                </a:solidFill>
              </a:rPr>
              <a:t>Grant Budgets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1"/>
          <p:cNvSpPr>
            <a:spLocks noGrp="1"/>
          </p:cNvSpPr>
          <p:nvPr>
            <p:ph type="sldNum" sz="quarter" idx="12"/>
          </p:nvPr>
        </p:nvSpPr>
        <p:spPr/>
        <p:txBody>
          <a:bodyPr/>
          <a:lstStyle/>
          <a:p>
            <a:pPr>
              <a:defRPr/>
            </a:pPr>
            <a:fld id="{F9863A2A-3EF2-47E0-9A91-D526667534DA}" type="slidenum">
              <a:rPr lang="en-US"/>
              <a:pPr>
                <a:defRPr/>
              </a:pPr>
              <a:t>34</a:t>
            </a:fld>
            <a:endParaRPr lang="en-US"/>
          </a:p>
        </p:txBody>
      </p:sp>
      <p:sp>
        <p:nvSpPr>
          <p:cNvPr id="31747" name="Rectangle 2"/>
          <p:cNvSpPr>
            <a:spLocks noChangeArrowheads="1"/>
          </p:cNvSpPr>
          <p:nvPr/>
        </p:nvSpPr>
        <p:spPr bwMode="auto">
          <a:xfrm>
            <a:off x="511175" y="1522413"/>
            <a:ext cx="8315325" cy="4097337"/>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1748" name="Text Box 3"/>
          <p:cNvSpPr txBox="1">
            <a:spLocks noChangeArrowheads="1"/>
          </p:cNvSpPr>
          <p:nvPr/>
        </p:nvSpPr>
        <p:spPr bwMode="auto">
          <a:xfrm>
            <a:off x="3611563"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1749" name="Rectangle 4"/>
          <p:cNvSpPr>
            <a:spLocks noChangeArrowheads="1"/>
          </p:cNvSpPr>
          <p:nvPr/>
        </p:nvSpPr>
        <p:spPr bwMode="auto">
          <a:xfrm>
            <a:off x="1968501" y="338138"/>
            <a:ext cx="70850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 Project Budget Example</a:t>
            </a:r>
          </a:p>
        </p:txBody>
      </p:sp>
      <p:sp>
        <p:nvSpPr>
          <p:cNvPr id="952325" name="Rectangle 5"/>
          <p:cNvSpPr>
            <a:spLocks noChangeArrowheads="1"/>
          </p:cNvSpPr>
          <p:nvPr/>
        </p:nvSpPr>
        <p:spPr bwMode="auto">
          <a:xfrm>
            <a:off x="823913" y="1738313"/>
            <a:ext cx="7786687" cy="360680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31751" name="Text Box 6"/>
          <p:cNvSpPr txBox="1">
            <a:spLocks noChangeArrowheads="1"/>
          </p:cNvSpPr>
          <p:nvPr/>
        </p:nvSpPr>
        <p:spPr bwMode="auto">
          <a:xfrm>
            <a:off x="3633788" y="2225675"/>
            <a:ext cx="1857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graphicFrame>
        <p:nvGraphicFramePr>
          <p:cNvPr id="952403" name="Group 83"/>
          <p:cNvGraphicFramePr>
            <a:graphicFrameLocks noGrp="1"/>
          </p:cNvGraphicFramePr>
          <p:nvPr>
            <p:extLst>
              <p:ext uri="{D42A27DB-BD31-4B8C-83A1-F6EECF244321}">
                <p14:modId xmlns:p14="http://schemas.microsoft.com/office/powerpoint/2010/main" val="3431942112"/>
              </p:ext>
            </p:extLst>
          </p:nvPr>
        </p:nvGraphicFramePr>
        <p:xfrm>
          <a:off x="2242642" y="2911475"/>
          <a:ext cx="4598390" cy="1297800"/>
        </p:xfrm>
        <a:graphic>
          <a:graphicData uri="http://schemas.openxmlformats.org/drawingml/2006/table">
            <a:tbl>
              <a:tblPr/>
              <a:tblGrid>
                <a:gridCol w="1531282">
                  <a:extLst>
                    <a:ext uri="{9D8B030D-6E8A-4147-A177-3AD203B41FA5}">
                      <a16:colId xmlns:a16="http://schemas.microsoft.com/office/drawing/2014/main" val="20000"/>
                    </a:ext>
                  </a:extLst>
                </a:gridCol>
                <a:gridCol w="1467668">
                  <a:extLst>
                    <a:ext uri="{9D8B030D-6E8A-4147-A177-3AD203B41FA5}">
                      <a16:colId xmlns:a16="http://schemas.microsoft.com/office/drawing/2014/main" val="20001"/>
                    </a:ext>
                  </a:extLst>
                </a:gridCol>
                <a:gridCol w="1599440">
                  <a:extLst>
                    <a:ext uri="{9D8B030D-6E8A-4147-A177-3AD203B41FA5}">
                      <a16:colId xmlns:a16="http://schemas.microsoft.com/office/drawing/2014/main" val="20002"/>
                    </a:ext>
                  </a:extLst>
                </a:gridCol>
              </a:tblGrid>
              <a:tr h="669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Arial" charset="0"/>
                        </a:rPr>
                        <a:t>Dept</a:t>
                      </a:r>
                      <a:r>
                        <a:rPr kumimoji="0" lang="en-US" sz="1600" b="1" i="0" u="none" strike="noStrike" cap="none" normalizeH="0" baseline="0" dirty="0">
                          <a:ln>
                            <a:noFill/>
                          </a:ln>
                          <a:solidFill>
                            <a:schemeClr val="tx1"/>
                          </a:solidFill>
                          <a:effectLst/>
                          <a:latin typeface="Arial" charset="0"/>
                        </a:rPr>
                        <a:t> (Agency)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Project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PWC</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PWCCF18S</a:t>
                      </a:r>
                      <a:r>
                        <a:rPr lang="en-US" sz="1600" dirty="0">
                          <a:effectLst/>
                        </a:rPr>
                        <a:t> </a:t>
                      </a:r>
                    </a:p>
                    <a:p>
                      <a:r>
                        <a:rPr lang="en-US" sz="1600" dirty="0">
                          <a:effectLst/>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7,000,000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782" name="Rectangle 79"/>
          <p:cNvSpPr>
            <a:spLocks noChangeArrowheads="1"/>
          </p:cNvSpPr>
          <p:nvPr/>
        </p:nvSpPr>
        <p:spPr bwMode="auto">
          <a:xfrm>
            <a:off x="1069975" y="1951038"/>
            <a:ext cx="6418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000" b="1" dirty="0"/>
              <a:t>Project Budget</a:t>
            </a:r>
          </a:p>
        </p:txBody>
      </p:sp>
    </p:spTree>
    <p:extLst>
      <p:ext uri="{BB962C8B-B14F-4D97-AF65-F5344CB8AC3E}">
        <p14:creationId xmlns:p14="http://schemas.microsoft.com/office/powerpoint/2010/main" val="92434720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1"/>
          <p:cNvSpPr>
            <a:spLocks noGrp="1"/>
          </p:cNvSpPr>
          <p:nvPr>
            <p:ph type="sldNum" sz="quarter" idx="12"/>
          </p:nvPr>
        </p:nvSpPr>
        <p:spPr/>
        <p:txBody>
          <a:bodyPr/>
          <a:lstStyle/>
          <a:p>
            <a:pPr>
              <a:defRPr/>
            </a:pPr>
            <a:fld id="{F9863A2A-3EF2-47E0-9A91-D526667534DA}" type="slidenum">
              <a:rPr lang="en-US"/>
              <a:pPr>
                <a:defRPr/>
              </a:pPr>
              <a:t>35</a:t>
            </a:fld>
            <a:endParaRPr lang="en-US"/>
          </a:p>
        </p:txBody>
      </p:sp>
      <p:sp>
        <p:nvSpPr>
          <p:cNvPr id="31747" name="Rectangle 2"/>
          <p:cNvSpPr>
            <a:spLocks noChangeArrowheads="1"/>
          </p:cNvSpPr>
          <p:nvPr/>
        </p:nvSpPr>
        <p:spPr bwMode="auto">
          <a:xfrm>
            <a:off x="511175" y="1522413"/>
            <a:ext cx="8315325" cy="4097337"/>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31748" name="Text Box 3"/>
          <p:cNvSpPr txBox="1">
            <a:spLocks noChangeArrowheads="1"/>
          </p:cNvSpPr>
          <p:nvPr/>
        </p:nvSpPr>
        <p:spPr bwMode="auto">
          <a:xfrm>
            <a:off x="3611563" y="2209800"/>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sp>
        <p:nvSpPr>
          <p:cNvPr id="31749" name="Rectangle 4"/>
          <p:cNvSpPr>
            <a:spLocks noChangeArrowheads="1"/>
          </p:cNvSpPr>
          <p:nvPr/>
        </p:nvSpPr>
        <p:spPr bwMode="auto">
          <a:xfrm>
            <a:off x="1968501" y="338138"/>
            <a:ext cx="7085012"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 Grant Budget Example</a:t>
            </a:r>
          </a:p>
        </p:txBody>
      </p:sp>
      <p:sp>
        <p:nvSpPr>
          <p:cNvPr id="952325" name="Rectangle 5"/>
          <p:cNvSpPr>
            <a:spLocks noChangeArrowheads="1"/>
          </p:cNvSpPr>
          <p:nvPr/>
        </p:nvSpPr>
        <p:spPr bwMode="auto">
          <a:xfrm>
            <a:off x="823913" y="1738313"/>
            <a:ext cx="7786687" cy="3606800"/>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31751" name="Text Box 6"/>
          <p:cNvSpPr txBox="1">
            <a:spLocks noChangeArrowheads="1"/>
          </p:cNvSpPr>
          <p:nvPr/>
        </p:nvSpPr>
        <p:spPr bwMode="auto">
          <a:xfrm>
            <a:off x="3633788" y="2225675"/>
            <a:ext cx="1857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AU" sz="2000"/>
          </a:p>
          <a:p>
            <a:endParaRPr lang="en-AU" sz="2000"/>
          </a:p>
        </p:txBody>
      </p:sp>
      <p:graphicFrame>
        <p:nvGraphicFramePr>
          <p:cNvPr id="952403" name="Group 83"/>
          <p:cNvGraphicFramePr>
            <a:graphicFrameLocks noGrp="1"/>
          </p:cNvGraphicFramePr>
          <p:nvPr>
            <p:extLst>
              <p:ext uri="{D42A27DB-BD31-4B8C-83A1-F6EECF244321}">
                <p14:modId xmlns:p14="http://schemas.microsoft.com/office/powerpoint/2010/main" val="324587582"/>
              </p:ext>
            </p:extLst>
          </p:nvPr>
        </p:nvGraphicFramePr>
        <p:xfrm>
          <a:off x="2134280" y="2816225"/>
          <a:ext cx="5069114" cy="1224738"/>
        </p:xfrm>
        <a:graphic>
          <a:graphicData uri="http://schemas.openxmlformats.org/drawingml/2006/table">
            <a:tbl>
              <a:tblPr/>
              <a:tblGrid>
                <a:gridCol w="1135109">
                  <a:extLst>
                    <a:ext uri="{9D8B030D-6E8A-4147-A177-3AD203B41FA5}">
                      <a16:colId xmlns:a16="http://schemas.microsoft.com/office/drawing/2014/main" val="20000"/>
                    </a:ext>
                  </a:extLst>
                </a:gridCol>
                <a:gridCol w="1310039">
                  <a:extLst>
                    <a:ext uri="{9D8B030D-6E8A-4147-A177-3AD203B41FA5}">
                      <a16:colId xmlns:a16="http://schemas.microsoft.com/office/drawing/2014/main" val="20001"/>
                    </a:ext>
                  </a:extLst>
                </a:gridCol>
                <a:gridCol w="1326072">
                  <a:extLst>
                    <a:ext uri="{9D8B030D-6E8A-4147-A177-3AD203B41FA5}">
                      <a16:colId xmlns:a16="http://schemas.microsoft.com/office/drawing/2014/main" val="20002"/>
                    </a:ext>
                  </a:extLst>
                </a:gridCol>
                <a:gridCol w="1297894">
                  <a:extLst>
                    <a:ext uri="{9D8B030D-6E8A-4147-A177-3AD203B41FA5}">
                      <a16:colId xmlns:a16="http://schemas.microsoft.com/office/drawing/2014/main" val="20003"/>
                    </a:ext>
                  </a:extLst>
                </a:gridCol>
              </a:tblGrid>
              <a:tr h="5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Fund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Arial" charset="0"/>
                        </a:rPr>
                        <a:t>Dept</a:t>
                      </a:r>
                      <a:r>
                        <a:rPr kumimoji="0" lang="en-US" sz="1600" b="1" i="0" u="none" strike="noStrike" cap="none" normalizeH="0" baseline="0" dirty="0">
                          <a:ln>
                            <a:noFill/>
                          </a:ln>
                          <a:solidFill>
                            <a:schemeClr val="tx1"/>
                          </a:solidFill>
                          <a:effectLst/>
                          <a:latin typeface="Arial" charset="0"/>
                        </a:rPr>
                        <a:t> (Agency)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Grant/</a:t>
                      </a:r>
                      <a:r>
                        <a:rPr kumimoji="0" lang="en-US" sz="1600" b="1" i="0" u="none" strike="noStrike" cap="none" normalizeH="0" baseline="0" dirty="0" err="1">
                          <a:ln>
                            <a:noFill/>
                          </a:ln>
                          <a:solidFill>
                            <a:schemeClr val="tx1"/>
                          </a:solidFill>
                          <a:effectLst/>
                          <a:latin typeface="Arial" charset="0"/>
                        </a:rPr>
                        <a:t>Prj</a:t>
                      </a:r>
                      <a:endParaRPr kumimoji="0" lang="en-US" sz="1600" b="1" i="0" u="none" strike="noStrike" cap="none" normalizeH="0" baseline="0" dirty="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3090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EDU</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sz="1600" b="0" i="0" u="none" strike="noStrike" kern="1200" cap="none" normalizeH="0" baseline="0" dirty="0">
                          <a:ln>
                            <a:noFill/>
                          </a:ln>
                          <a:solidFill>
                            <a:schemeClr val="tx1"/>
                          </a:solidFill>
                          <a:effectLst/>
                          <a:latin typeface="Arial" charset="0"/>
                          <a:ea typeface="+mn-ea"/>
                          <a:cs typeface="+mn-cs"/>
                        </a:rPr>
                        <a:t>EDUFMG18</a:t>
                      </a:r>
                      <a:endParaRPr lang="en-US" sz="1600" dirty="0">
                        <a:effectLst/>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9,000,000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782" name="Rectangle 79"/>
          <p:cNvSpPr>
            <a:spLocks noChangeArrowheads="1"/>
          </p:cNvSpPr>
          <p:nvPr/>
        </p:nvSpPr>
        <p:spPr bwMode="auto">
          <a:xfrm>
            <a:off x="1069975" y="1951038"/>
            <a:ext cx="6418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000" b="1" dirty="0"/>
              <a:t>Grant Budget</a:t>
            </a:r>
          </a:p>
        </p:txBody>
      </p:sp>
    </p:spTree>
    <p:extLst>
      <p:ext uri="{BB962C8B-B14F-4D97-AF65-F5344CB8AC3E}">
        <p14:creationId xmlns:p14="http://schemas.microsoft.com/office/powerpoint/2010/main" val="62619550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C477FB8-F322-4D7D-B734-1B609D0E2DA2}" type="slidenum">
              <a:rPr lang="en-US" smtClean="0"/>
              <a:pPr>
                <a:defRPr/>
              </a:pPr>
              <a:t>36</a:t>
            </a:fld>
            <a:endParaRPr lang="en-US"/>
          </a:p>
        </p:txBody>
      </p:sp>
      <p:sp>
        <p:nvSpPr>
          <p:cNvPr id="3" name="TextBox 2"/>
          <p:cNvSpPr txBox="1"/>
          <p:nvPr/>
        </p:nvSpPr>
        <p:spPr>
          <a:xfrm>
            <a:off x="838200" y="1651000"/>
            <a:ext cx="3835400" cy="923330"/>
          </a:xfrm>
          <a:prstGeom prst="rect">
            <a:avLst/>
          </a:prstGeom>
          <a:noFill/>
        </p:spPr>
        <p:txBody>
          <a:bodyPr wrap="square" rtlCol="0">
            <a:spAutoFit/>
          </a:bodyPr>
          <a:lstStyle/>
          <a:p>
            <a:r>
              <a:rPr lang="en-US" sz="5400" dirty="0"/>
              <a:t>Questions?</a:t>
            </a:r>
          </a:p>
        </p:txBody>
      </p:sp>
    </p:spTree>
    <p:extLst>
      <p:ext uri="{BB962C8B-B14F-4D97-AF65-F5344CB8AC3E}">
        <p14:creationId xmlns:p14="http://schemas.microsoft.com/office/powerpoint/2010/main" val="1403144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30200"/>
            <a:ext cx="8305800" cy="665988"/>
          </a:xfrm>
        </p:spPr>
        <p:txBody>
          <a:bodyPr>
            <a:normAutofit fontScale="90000"/>
          </a:bodyPr>
          <a:lstStyle/>
          <a:p>
            <a:pPr>
              <a:defRPr/>
            </a:pPr>
            <a:r>
              <a:rPr lang="en-US" dirty="0">
                <a:solidFill>
                  <a:schemeClr val="tx1"/>
                </a:solidFill>
                <a:latin typeface="Arial" pitchFamily="34" charset="0"/>
                <a:cs typeface="Arial" pitchFamily="34" charset="0"/>
              </a:rPr>
              <a:t>Agency Examples </a:t>
            </a:r>
          </a:p>
        </p:txBody>
      </p:sp>
      <p:sp>
        <p:nvSpPr>
          <p:cNvPr id="2" name="Slide Number Placeholder 1"/>
          <p:cNvSpPr>
            <a:spLocks noGrp="1"/>
          </p:cNvSpPr>
          <p:nvPr>
            <p:ph type="sldNum" sz="quarter" idx="12"/>
          </p:nvPr>
        </p:nvSpPr>
        <p:spPr/>
        <p:txBody>
          <a:bodyPr/>
          <a:lstStyle/>
          <a:p>
            <a:pPr>
              <a:defRPr/>
            </a:pPr>
            <a:fld id="{721A54CC-28C8-4206-97A2-7923F69BED17}" type="slidenum">
              <a:rPr lang="en-US" smtClean="0"/>
              <a:pPr>
                <a:defRPr/>
              </a:pPr>
              <a:t>37</a:t>
            </a:fld>
            <a:endParaRPr lang="en-US"/>
          </a:p>
        </p:txBody>
      </p:sp>
      <p:sp>
        <p:nvSpPr>
          <p:cNvPr id="6" name="TextBox 5"/>
          <p:cNvSpPr txBox="1"/>
          <p:nvPr/>
        </p:nvSpPr>
        <p:spPr>
          <a:xfrm>
            <a:off x="342901" y="1358900"/>
            <a:ext cx="8442880" cy="4893647"/>
          </a:xfrm>
          <a:prstGeom prst="rect">
            <a:avLst/>
          </a:prstGeom>
          <a:noFill/>
        </p:spPr>
        <p:txBody>
          <a:bodyPr wrap="square">
            <a:spAutoFit/>
          </a:bodyPr>
          <a:lstStyle/>
          <a:p>
            <a:pPr marL="342900" indent="-342900">
              <a:buFont typeface="Arial" pitchFamily="34" charset="0"/>
              <a:buChar char="•"/>
              <a:defRPr/>
            </a:pPr>
            <a:r>
              <a:rPr lang="en-US" sz="2400" b="1" u="sng" dirty="0"/>
              <a:t>Scenario 1</a:t>
            </a:r>
            <a:r>
              <a:rPr lang="en-US" sz="2400" dirty="0"/>
              <a:t>:  An agency has only 1 Fund, 1 ALI in their Allotment budget.  The agency uses the funding to manage 3 programs.   The agency would like to track what each program spends within the ALI, especially overtime spent for each program, but does not feel there is a need to control the spending by each program.  (it’s okay for any of the programs to exceed their budget as long as sum total of the programs stay within the allotment budget)</a:t>
            </a:r>
          </a:p>
          <a:p>
            <a:pPr marL="342900" indent="-342900">
              <a:buFont typeface="Arial" pitchFamily="34" charset="0"/>
              <a:buChar char="•"/>
              <a:defRPr/>
            </a:pPr>
            <a:r>
              <a:rPr lang="en-US" sz="2400" b="1" u="sng" dirty="0"/>
              <a:t>Solution</a:t>
            </a:r>
            <a:r>
              <a:rPr lang="en-US" sz="2400" dirty="0"/>
              <a:t>:  Agency chooses Agency Track 7 Ruleset.  No translate tree is needed as budget loaded will use the same program values as transactions.  Would load budget journal to each program and 3 digit account, with OT broken out as separate 50110 entry from account 500.</a:t>
            </a:r>
          </a:p>
        </p:txBody>
      </p:sp>
    </p:spTree>
    <p:extLst>
      <p:ext uri="{BB962C8B-B14F-4D97-AF65-F5344CB8AC3E}">
        <p14:creationId xmlns:p14="http://schemas.microsoft.com/office/powerpoint/2010/main" val="1931736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30200"/>
            <a:ext cx="8305800" cy="665988"/>
          </a:xfrm>
        </p:spPr>
        <p:txBody>
          <a:bodyPr>
            <a:normAutofit fontScale="90000"/>
          </a:bodyPr>
          <a:lstStyle/>
          <a:p>
            <a:pPr>
              <a:defRPr/>
            </a:pPr>
            <a:r>
              <a:rPr lang="en-US" dirty="0">
                <a:solidFill>
                  <a:schemeClr val="tx1"/>
                </a:solidFill>
                <a:latin typeface="Arial" pitchFamily="34" charset="0"/>
                <a:cs typeface="Arial" pitchFamily="34" charset="0"/>
              </a:rPr>
              <a:t>Agency Examples </a:t>
            </a:r>
          </a:p>
        </p:txBody>
      </p:sp>
      <p:sp>
        <p:nvSpPr>
          <p:cNvPr id="2" name="Slide Number Placeholder 1"/>
          <p:cNvSpPr>
            <a:spLocks noGrp="1"/>
          </p:cNvSpPr>
          <p:nvPr>
            <p:ph type="sldNum" sz="quarter" idx="12"/>
          </p:nvPr>
        </p:nvSpPr>
        <p:spPr/>
        <p:txBody>
          <a:bodyPr/>
          <a:lstStyle/>
          <a:p>
            <a:pPr>
              <a:defRPr/>
            </a:pPr>
            <a:fld id="{721A54CC-28C8-4206-97A2-7923F69BED17}" type="slidenum">
              <a:rPr lang="en-US" smtClean="0"/>
              <a:pPr>
                <a:defRPr/>
              </a:pPr>
              <a:t>38</a:t>
            </a:fld>
            <a:endParaRPr lang="en-US"/>
          </a:p>
        </p:txBody>
      </p:sp>
      <p:sp>
        <p:nvSpPr>
          <p:cNvPr id="6" name="TextBox 5"/>
          <p:cNvSpPr txBox="1"/>
          <p:nvPr/>
        </p:nvSpPr>
        <p:spPr>
          <a:xfrm>
            <a:off x="609600" y="1358900"/>
            <a:ext cx="7442200" cy="4154984"/>
          </a:xfrm>
          <a:prstGeom prst="rect">
            <a:avLst/>
          </a:prstGeom>
          <a:noFill/>
        </p:spPr>
        <p:txBody>
          <a:bodyPr>
            <a:spAutoFit/>
          </a:bodyPr>
          <a:lstStyle/>
          <a:p>
            <a:pPr marL="342900" indent="-342900">
              <a:buFont typeface="Arial" pitchFamily="34" charset="0"/>
              <a:buChar char="•"/>
              <a:defRPr/>
            </a:pPr>
            <a:r>
              <a:rPr lang="en-US" sz="2400" b="1" u="sng" dirty="0"/>
              <a:t>Scenario 2</a:t>
            </a:r>
            <a:r>
              <a:rPr lang="en-US" sz="2400" dirty="0"/>
              <a:t>:  Agency has only 1 Fund, 1 ALI in their Allotment budget, but the funding is split between 3 divisions that use different </a:t>
            </a:r>
            <a:r>
              <a:rPr lang="en-US" sz="2400" dirty="0" err="1"/>
              <a:t>DeptID</a:t>
            </a:r>
            <a:r>
              <a:rPr lang="en-US" sz="2400" dirty="0"/>
              <a:t> values and each wants to spend more than their share.</a:t>
            </a:r>
          </a:p>
          <a:p>
            <a:pPr marL="342900" indent="-342900">
              <a:buFont typeface="Arial" pitchFamily="34" charset="0"/>
              <a:buChar char="•"/>
              <a:defRPr/>
            </a:pPr>
            <a:r>
              <a:rPr lang="en-US" sz="2400" b="1" u="sng" dirty="0"/>
              <a:t>Solution</a:t>
            </a:r>
            <a:r>
              <a:rPr lang="en-US" sz="2400" dirty="0"/>
              <a:t>:  Agency chooses Agency Control 2 Ruleset to restrict what each division can spend through controls on </a:t>
            </a:r>
            <a:r>
              <a:rPr lang="en-US" sz="2400" dirty="0" err="1"/>
              <a:t>DeptID</a:t>
            </a:r>
            <a:r>
              <a:rPr lang="en-US" sz="2400" dirty="0"/>
              <a:t>.  A translate tree can be used if the agency wants to set a budget at a higher level and transact at a lower level, but the agency might also budget/transact at same values which would mean no translate tree is necessary.  </a:t>
            </a:r>
          </a:p>
        </p:txBody>
      </p:sp>
    </p:spTree>
    <p:extLst>
      <p:ext uri="{BB962C8B-B14F-4D97-AF65-F5344CB8AC3E}">
        <p14:creationId xmlns:p14="http://schemas.microsoft.com/office/powerpoint/2010/main" val="2574938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30200"/>
            <a:ext cx="8305800" cy="665988"/>
          </a:xfrm>
        </p:spPr>
        <p:txBody>
          <a:bodyPr>
            <a:normAutofit fontScale="90000"/>
          </a:bodyPr>
          <a:lstStyle/>
          <a:p>
            <a:pPr>
              <a:defRPr/>
            </a:pPr>
            <a:r>
              <a:rPr lang="en-US" dirty="0">
                <a:solidFill>
                  <a:schemeClr val="tx1"/>
                </a:solidFill>
                <a:latin typeface="Arial" pitchFamily="34" charset="0"/>
                <a:cs typeface="Arial" pitchFamily="34" charset="0"/>
              </a:rPr>
              <a:t>Agency Examples </a:t>
            </a:r>
          </a:p>
        </p:txBody>
      </p:sp>
      <p:sp>
        <p:nvSpPr>
          <p:cNvPr id="2" name="Slide Number Placeholder 1"/>
          <p:cNvSpPr>
            <a:spLocks noGrp="1"/>
          </p:cNvSpPr>
          <p:nvPr>
            <p:ph type="sldNum" sz="quarter" idx="12"/>
          </p:nvPr>
        </p:nvSpPr>
        <p:spPr/>
        <p:txBody>
          <a:bodyPr/>
          <a:lstStyle/>
          <a:p>
            <a:pPr>
              <a:defRPr/>
            </a:pPr>
            <a:fld id="{721A54CC-28C8-4206-97A2-7923F69BED17}" type="slidenum">
              <a:rPr lang="en-US" smtClean="0"/>
              <a:pPr>
                <a:defRPr/>
              </a:pPr>
              <a:t>39</a:t>
            </a:fld>
            <a:endParaRPr lang="en-US"/>
          </a:p>
        </p:txBody>
      </p:sp>
      <p:sp>
        <p:nvSpPr>
          <p:cNvPr id="6" name="TextBox 5"/>
          <p:cNvSpPr txBox="1"/>
          <p:nvPr/>
        </p:nvSpPr>
        <p:spPr>
          <a:xfrm>
            <a:off x="609600" y="1358900"/>
            <a:ext cx="7442200" cy="3785652"/>
          </a:xfrm>
          <a:prstGeom prst="rect">
            <a:avLst/>
          </a:prstGeom>
          <a:noFill/>
        </p:spPr>
        <p:txBody>
          <a:bodyPr>
            <a:spAutoFit/>
          </a:bodyPr>
          <a:lstStyle/>
          <a:p>
            <a:pPr marL="342900" indent="-342900">
              <a:buFont typeface="Arial" pitchFamily="34" charset="0"/>
              <a:buChar char="•"/>
              <a:defRPr/>
            </a:pPr>
            <a:r>
              <a:rPr lang="en-US" sz="2400" b="1" u="sng" dirty="0"/>
              <a:t>Scenario 3</a:t>
            </a:r>
            <a:r>
              <a:rPr lang="en-US" sz="2400" dirty="0"/>
              <a:t>:  Agency wants to monitor spending by federal fiscal year instead of state fiscal year.</a:t>
            </a:r>
          </a:p>
          <a:p>
            <a:pPr marL="342900" indent="-342900">
              <a:buFont typeface="Arial" pitchFamily="34" charset="0"/>
              <a:buChar char="•"/>
              <a:defRPr/>
            </a:pPr>
            <a:r>
              <a:rPr lang="en-US" sz="2400" b="1" u="sng" dirty="0"/>
              <a:t>Solution</a:t>
            </a:r>
            <a:r>
              <a:rPr lang="en-US" sz="2400" dirty="0"/>
              <a:t>:  Agency chooses Agency Track 8 Ruleset, with Track without Budget option so that all transactions will always pass budget check.  The reporting Chartfield becomes a required field for the agency to use on all transactions, and the agency can use the Reporting Chartfield on each transaction to record which federal fiscal year the expense is for.  </a:t>
            </a:r>
          </a:p>
        </p:txBody>
      </p:sp>
    </p:spTree>
    <p:extLst>
      <p:ext uri="{BB962C8B-B14F-4D97-AF65-F5344CB8AC3E}">
        <p14:creationId xmlns:p14="http://schemas.microsoft.com/office/powerpoint/2010/main" val="267317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lide Number Placeholder 1"/>
          <p:cNvSpPr>
            <a:spLocks noGrp="1"/>
          </p:cNvSpPr>
          <p:nvPr>
            <p:ph type="sldNum" sz="quarter" idx="12"/>
          </p:nvPr>
        </p:nvSpPr>
        <p:spPr/>
        <p:txBody>
          <a:bodyPr/>
          <a:lstStyle/>
          <a:p>
            <a:pPr>
              <a:defRPr/>
            </a:pPr>
            <a:fld id="{F5EC41A8-3A05-4C48-9257-EDFC70DB5823}" type="slidenum">
              <a:rPr lang="en-US"/>
              <a:pPr>
                <a:defRPr/>
              </a:pPr>
              <a:t>4</a:t>
            </a:fld>
            <a:endParaRPr lang="en-US" dirty="0"/>
          </a:p>
        </p:txBody>
      </p:sp>
      <p:sp>
        <p:nvSpPr>
          <p:cNvPr id="18435" name="Rectangle 2"/>
          <p:cNvSpPr>
            <a:spLocks noChangeArrowheads="1"/>
          </p:cNvSpPr>
          <p:nvPr/>
        </p:nvSpPr>
        <p:spPr bwMode="auto">
          <a:xfrm>
            <a:off x="0" y="22320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ctr" eaLnBrk="0" hangingPunct="0">
              <a:spcBef>
                <a:spcPct val="50000"/>
              </a:spcBef>
              <a:buClr>
                <a:schemeClr val="tx1"/>
              </a:buClr>
            </a:pPr>
            <a:r>
              <a:rPr lang="en-US" b="1"/>
              <a:t>	</a:t>
            </a:r>
            <a:r>
              <a:rPr lang="en-US" b="1">
                <a:solidFill>
                  <a:srgbClr val="FFFF99"/>
                </a:solidFill>
              </a:rPr>
              <a:t>Budgetary control is enforced on financial transactions through the use of commitment control ledgers and control options. </a:t>
            </a:r>
          </a:p>
        </p:txBody>
      </p:sp>
      <p:grpSp>
        <p:nvGrpSpPr>
          <p:cNvPr id="18436" name="Group 3"/>
          <p:cNvGrpSpPr>
            <a:grpSpLocks/>
          </p:cNvGrpSpPr>
          <p:nvPr/>
        </p:nvGrpSpPr>
        <p:grpSpPr bwMode="auto">
          <a:xfrm>
            <a:off x="271463" y="3319463"/>
            <a:ext cx="8426450" cy="1938337"/>
            <a:chOff x="864" y="8064"/>
            <a:chExt cx="9936" cy="1440"/>
          </a:xfrm>
        </p:grpSpPr>
        <p:sp>
          <p:nvSpPr>
            <p:cNvPr id="18442" name="Rectangle 4"/>
            <p:cNvSpPr>
              <a:spLocks noChangeArrowheads="1"/>
            </p:cNvSpPr>
            <p:nvPr/>
          </p:nvSpPr>
          <p:spPr bwMode="auto">
            <a:xfrm>
              <a:off x="3456" y="8352"/>
              <a:ext cx="1584" cy="864"/>
            </a:xfrm>
            <a:prstGeom prst="rect">
              <a:avLst/>
            </a:prstGeom>
            <a:solidFill>
              <a:srgbClr val="FFFFCC"/>
            </a:solidFill>
            <a:ln w="9525">
              <a:solidFill>
                <a:srgbClr val="000000"/>
              </a:solidFill>
              <a:miter lim="800000"/>
              <a:headEnd/>
              <a:tailEnd/>
            </a:ln>
          </p:spPr>
          <p:txBody>
            <a:bodyPr tIns="91440"/>
            <a:lstStyle/>
            <a:p>
              <a:pPr algn="ctr" eaLnBrk="0" hangingPunct="0"/>
              <a:r>
                <a:rPr lang="en-US" sz="1200" b="1">
                  <a:solidFill>
                    <a:srgbClr val="993300"/>
                  </a:solidFill>
                  <a:latin typeface="Arial Unicode MS" pitchFamily="34" charset="-128"/>
                </a:rPr>
                <a:t>Budget Checking</a:t>
              </a:r>
            </a:p>
            <a:p>
              <a:pPr algn="ctr" eaLnBrk="0" hangingPunct="0"/>
              <a:r>
                <a:rPr lang="en-US" sz="1200" b="1">
                  <a:solidFill>
                    <a:srgbClr val="993300"/>
                  </a:solidFill>
                  <a:latin typeface="Arial Unicode MS" pitchFamily="34" charset="-128"/>
                </a:rPr>
                <a:t>Process</a:t>
              </a:r>
              <a:endParaRPr lang="en-US" sz="900" b="1">
                <a:solidFill>
                  <a:srgbClr val="993300"/>
                </a:solidFill>
                <a:latin typeface="Arial Unicode MS" pitchFamily="34" charset="-128"/>
              </a:endParaRPr>
            </a:p>
            <a:p>
              <a:pPr eaLnBrk="0" hangingPunct="0"/>
              <a:endParaRPr lang="en-US" sz="3200" b="1">
                <a:solidFill>
                  <a:srgbClr val="993300"/>
                </a:solidFill>
                <a:latin typeface="Arial Unicode MS" pitchFamily="34" charset="-128"/>
              </a:endParaRPr>
            </a:p>
          </p:txBody>
        </p:sp>
        <p:sp>
          <p:nvSpPr>
            <p:cNvPr id="18443" name="Rectangle 5"/>
            <p:cNvSpPr>
              <a:spLocks noChangeArrowheads="1"/>
            </p:cNvSpPr>
            <p:nvPr/>
          </p:nvSpPr>
          <p:spPr bwMode="auto">
            <a:xfrm>
              <a:off x="7344" y="8352"/>
              <a:ext cx="1584" cy="864"/>
            </a:xfrm>
            <a:prstGeom prst="rect">
              <a:avLst/>
            </a:prstGeom>
            <a:solidFill>
              <a:srgbClr val="FFFFCC"/>
            </a:solidFill>
            <a:ln w="9525">
              <a:solidFill>
                <a:srgbClr val="000000"/>
              </a:solidFill>
              <a:miter lim="800000"/>
              <a:headEnd/>
              <a:tailEnd/>
            </a:ln>
          </p:spPr>
          <p:txBody>
            <a:bodyPr/>
            <a:lstStyle/>
            <a:p>
              <a:pPr algn="ctr" eaLnBrk="0" hangingPunct="0"/>
              <a:endParaRPr lang="en-US" sz="1200">
                <a:latin typeface="Arial Unicode MS" pitchFamily="34" charset="-128"/>
              </a:endParaRPr>
            </a:p>
            <a:p>
              <a:pPr algn="ctr" eaLnBrk="0" hangingPunct="0"/>
              <a:r>
                <a:rPr lang="en-US" sz="1200" b="1">
                  <a:solidFill>
                    <a:srgbClr val="993300"/>
                  </a:solidFill>
                  <a:latin typeface="Arial Unicode MS" pitchFamily="34" charset="-128"/>
                </a:rPr>
                <a:t>Journal Posting Process</a:t>
              </a:r>
            </a:p>
            <a:p>
              <a:pPr eaLnBrk="0" hangingPunct="0"/>
              <a:endParaRPr lang="en-US" sz="1200" b="1">
                <a:solidFill>
                  <a:srgbClr val="663300"/>
                </a:solidFill>
                <a:latin typeface="Arial Unicode MS" pitchFamily="34" charset="-128"/>
              </a:endParaRPr>
            </a:p>
          </p:txBody>
        </p:sp>
        <p:sp>
          <p:nvSpPr>
            <p:cNvPr id="18444" name="AutoShape 6"/>
            <p:cNvSpPr>
              <a:spLocks noChangeArrowheads="1"/>
            </p:cNvSpPr>
            <p:nvPr/>
          </p:nvSpPr>
          <p:spPr bwMode="auto">
            <a:xfrm>
              <a:off x="5472" y="8208"/>
              <a:ext cx="1440" cy="1152"/>
            </a:xfrm>
            <a:prstGeom prst="can">
              <a:avLst>
                <a:gd name="adj" fmla="val 25000"/>
              </a:avLst>
            </a:prstGeom>
            <a:solidFill>
              <a:srgbClr val="FFFFCC"/>
            </a:solidFill>
            <a:ln w="9525">
              <a:solidFill>
                <a:srgbClr val="000000"/>
              </a:solidFill>
              <a:round/>
              <a:headEnd/>
              <a:tailEnd/>
            </a:ln>
          </p:spPr>
          <p:txBody>
            <a:bodyPr/>
            <a:lstStyle/>
            <a:p>
              <a:pPr algn="ctr" eaLnBrk="0" hangingPunct="0"/>
              <a:endParaRPr lang="en-US" sz="1200">
                <a:solidFill>
                  <a:srgbClr val="993300"/>
                </a:solidFill>
                <a:latin typeface="Arial Unicode MS" pitchFamily="34" charset="-128"/>
              </a:endParaRPr>
            </a:p>
            <a:p>
              <a:pPr algn="ctr" eaLnBrk="0" hangingPunct="0"/>
              <a:r>
                <a:rPr lang="en-US" sz="1200" b="1">
                  <a:solidFill>
                    <a:srgbClr val="993300"/>
                  </a:solidFill>
                  <a:latin typeface="Arial Unicode MS" pitchFamily="34" charset="-128"/>
                </a:rPr>
                <a:t>Commitment Control</a:t>
              </a:r>
            </a:p>
            <a:p>
              <a:pPr algn="ctr" eaLnBrk="0" hangingPunct="0"/>
              <a:r>
                <a:rPr lang="en-US" sz="1200" b="1">
                  <a:solidFill>
                    <a:srgbClr val="993300"/>
                  </a:solidFill>
                  <a:latin typeface="Arial Unicode MS" pitchFamily="34" charset="-128"/>
                </a:rPr>
                <a:t>Ledgers</a:t>
              </a:r>
            </a:p>
          </p:txBody>
        </p:sp>
        <p:sp>
          <p:nvSpPr>
            <p:cNvPr id="18445" name="Line 7"/>
            <p:cNvSpPr>
              <a:spLocks noChangeShapeType="1"/>
            </p:cNvSpPr>
            <p:nvPr/>
          </p:nvSpPr>
          <p:spPr bwMode="auto">
            <a:xfrm>
              <a:off x="6912" y="8784"/>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6" name="Line 8"/>
            <p:cNvSpPr>
              <a:spLocks noChangeShapeType="1"/>
            </p:cNvSpPr>
            <p:nvPr/>
          </p:nvSpPr>
          <p:spPr bwMode="auto">
            <a:xfrm>
              <a:off x="8928" y="8784"/>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7" name="Rectangle 9"/>
            <p:cNvSpPr>
              <a:spLocks noChangeArrowheads="1"/>
            </p:cNvSpPr>
            <p:nvPr/>
          </p:nvSpPr>
          <p:spPr bwMode="auto">
            <a:xfrm>
              <a:off x="864" y="8064"/>
              <a:ext cx="2160" cy="1440"/>
            </a:xfrm>
            <a:prstGeom prst="rect">
              <a:avLst/>
            </a:prstGeom>
            <a:solidFill>
              <a:srgbClr val="FFFFCC"/>
            </a:solidFill>
            <a:ln w="9525">
              <a:solidFill>
                <a:srgbClr val="000000"/>
              </a:solidFill>
              <a:miter lim="800000"/>
              <a:headEnd/>
              <a:tailEnd/>
            </a:ln>
          </p:spPr>
          <p:txBody>
            <a:bodyPr/>
            <a:lstStyle/>
            <a:p>
              <a:pPr algn="ctr" eaLnBrk="0" hangingPunct="0"/>
              <a:r>
                <a:rPr lang="en-US" sz="1200" b="1" u="sng" dirty="0">
                  <a:solidFill>
                    <a:srgbClr val="993300"/>
                  </a:solidFill>
                  <a:latin typeface="Arial Unicode MS" pitchFamily="34" charset="-128"/>
                </a:rPr>
                <a:t>Distribution Lines from Transactions</a:t>
              </a:r>
            </a:p>
            <a:p>
              <a:pPr algn="ctr" eaLnBrk="0" hangingPunct="0"/>
              <a:endParaRPr lang="en-US" sz="1200" u="sng" dirty="0">
                <a:solidFill>
                  <a:srgbClr val="993300"/>
                </a:solidFill>
                <a:latin typeface="Arial Unicode MS" pitchFamily="34" charset="-128"/>
              </a:endParaRPr>
            </a:p>
            <a:p>
              <a:pPr eaLnBrk="0" hangingPunct="0"/>
              <a:r>
                <a:rPr lang="en-US" sz="1200" b="1" dirty="0">
                  <a:solidFill>
                    <a:srgbClr val="993300"/>
                  </a:solidFill>
                  <a:latin typeface="Arial Unicode MS" pitchFamily="34" charset="-128"/>
                </a:rPr>
                <a:t>Journals –  GL</a:t>
              </a:r>
            </a:p>
            <a:p>
              <a:pPr eaLnBrk="0" hangingPunct="0"/>
              <a:r>
                <a:rPr lang="en-US" sz="1200" b="1" dirty="0">
                  <a:solidFill>
                    <a:srgbClr val="993300"/>
                  </a:solidFill>
                  <a:latin typeface="Arial Unicode MS" pitchFamily="34" charset="-128"/>
                </a:rPr>
                <a:t>Purchase Orders –PO</a:t>
              </a:r>
            </a:p>
            <a:p>
              <a:pPr eaLnBrk="0" hangingPunct="0"/>
              <a:r>
                <a:rPr lang="en-US" sz="1200" b="1" dirty="0">
                  <a:solidFill>
                    <a:srgbClr val="993300"/>
                  </a:solidFill>
                  <a:latin typeface="Arial Unicode MS" pitchFamily="34" charset="-128"/>
                </a:rPr>
                <a:t>Vouchers –  AP</a:t>
              </a:r>
            </a:p>
            <a:p>
              <a:pPr eaLnBrk="0" hangingPunct="0"/>
              <a:r>
                <a:rPr lang="en-US" sz="1200" b="1" dirty="0">
                  <a:solidFill>
                    <a:srgbClr val="993300"/>
                  </a:solidFill>
                  <a:latin typeface="Arial Unicode MS" pitchFamily="34" charset="-128"/>
                </a:rPr>
                <a:t>Travel -- TE</a:t>
              </a:r>
            </a:p>
            <a:p>
              <a:pPr eaLnBrk="0" hangingPunct="0"/>
              <a:endParaRPr lang="en-US" sz="1200" b="1" dirty="0">
                <a:solidFill>
                  <a:srgbClr val="663300"/>
                </a:solidFill>
                <a:latin typeface="Arial Unicode MS" pitchFamily="34" charset="-128"/>
              </a:endParaRPr>
            </a:p>
          </p:txBody>
        </p:sp>
        <p:sp>
          <p:nvSpPr>
            <p:cNvPr id="18448" name="Line 10"/>
            <p:cNvSpPr>
              <a:spLocks noChangeShapeType="1"/>
            </p:cNvSpPr>
            <p:nvPr/>
          </p:nvSpPr>
          <p:spPr bwMode="auto">
            <a:xfrm>
              <a:off x="3024" y="8784"/>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9" name="AutoShape 11"/>
            <p:cNvSpPr>
              <a:spLocks noChangeArrowheads="1"/>
            </p:cNvSpPr>
            <p:nvPr/>
          </p:nvSpPr>
          <p:spPr bwMode="auto">
            <a:xfrm>
              <a:off x="9360" y="8208"/>
              <a:ext cx="1440" cy="1152"/>
            </a:xfrm>
            <a:prstGeom prst="can">
              <a:avLst>
                <a:gd name="adj" fmla="val 25000"/>
              </a:avLst>
            </a:prstGeom>
            <a:solidFill>
              <a:srgbClr val="FFFFCC"/>
            </a:solidFill>
            <a:ln w="9525">
              <a:solidFill>
                <a:srgbClr val="000000"/>
              </a:solidFill>
              <a:round/>
              <a:headEnd/>
              <a:tailEnd/>
            </a:ln>
          </p:spPr>
          <p:txBody>
            <a:bodyPr/>
            <a:lstStyle/>
            <a:p>
              <a:pPr algn="ctr" eaLnBrk="0" hangingPunct="0"/>
              <a:endParaRPr lang="en-US" sz="1200" b="1">
                <a:latin typeface="Arial Unicode MS" pitchFamily="34" charset="-128"/>
              </a:endParaRPr>
            </a:p>
            <a:p>
              <a:pPr algn="ctr" eaLnBrk="0" hangingPunct="0"/>
              <a:r>
                <a:rPr lang="en-US" sz="1200" b="1">
                  <a:solidFill>
                    <a:srgbClr val="993300"/>
                  </a:solidFill>
                  <a:latin typeface="Arial Unicode MS" pitchFamily="34" charset="-128"/>
                </a:rPr>
                <a:t>Actuals Ledger</a:t>
              </a:r>
            </a:p>
            <a:p>
              <a:pPr eaLnBrk="0" hangingPunct="0"/>
              <a:endParaRPr lang="en-US" sz="3200" b="1">
                <a:latin typeface="Arial Unicode MS" pitchFamily="34" charset="-128"/>
              </a:endParaRPr>
            </a:p>
          </p:txBody>
        </p:sp>
        <p:sp>
          <p:nvSpPr>
            <p:cNvPr id="18450" name="Line 12"/>
            <p:cNvSpPr>
              <a:spLocks noChangeShapeType="1"/>
            </p:cNvSpPr>
            <p:nvPr/>
          </p:nvSpPr>
          <p:spPr bwMode="auto">
            <a:xfrm>
              <a:off x="5040" y="8784"/>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437" name="Rectangle 13"/>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Commitment Control Overview</a:t>
            </a:r>
          </a:p>
        </p:txBody>
      </p:sp>
      <p:sp>
        <p:nvSpPr>
          <p:cNvPr id="18438" name="Rectangle 14"/>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Budgetary Control</a:t>
            </a:r>
          </a:p>
        </p:txBody>
      </p:sp>
      <p:sp>
        <p:nvSpPr>
          <p:cNvPr id="18439" name="Text Box 15"/>
          <p:cNvSpPr txBox="1">
            <a:spLocks noChangeArrowheads="1"/>
          </p:cNvSpPr>
          <p:nvPr/>
        </p:nvSpPr>
        <p:spPr bwMode="auto">
          <a:xfrm>
            <a:off x="4165600" y="5065713"/>
            <a:ext cx="19304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a:solidFill>
                  <a:srgbClr val="FFFFCC"/>
                </a:solidFill>
              </a:rPr>
              <a:t> </a:t>
            </a:r>
            <a:r>
              <a:rPr lang="en-US" sz="1400">
                <a:solidFill>
                  <a:srgbClr val="FFFFCC"/>
                </a:solidFill>
              </a:rPr>
              <a:t>Budgets</a:t>
            </a:r>
          </a:p>
          <a:p>
            <a:pPr eaLnBrk="1" hangingPunct="1">
              <a:buFontTx/>
              <a:buChar char="•"/>
            </a:pPr>
            <a:r>
              <a:rPr lang="en-US" sz="1400">
                <a:solidFill>
                  <a:srgbClr val="FFFFCC"/>
                </a:solidFill>
              </a:rPr>
              <a:t> Encumbrances</a:t>
            </a:r>
          </a:p>
          <a:p>
            <a:pPr eaLnBrk="1" hangingPunct="1">
              <a:buFontTx/>
              <a:buChar char="•"/>
            </a:pPr>
            <a:r>
              <a:rPr lang="en-US" sz="1400">
                <a:solidFill>
                  <a:srgbClr val="FFFFCC"/>
                </a:solidFill>
              </a:rPr>
              <a:t> Expenses</a:t>
            </a:r>
          </a:p>
          <a:p>
            <a:pPr eaLnBrk="1" hangingPunct="1">
              <a:buFontTx/>
              <a:buChar char="•"/>
            </a:pPr>
            <a:r>
              <a:rPr lang="en-US" sz="1400">
                <a:solidFill>
                  <a:srgbClr val="FFFFCC"/>
                </a:solidFill>
              </a:rPr>
              <a:t> Revenue Estimates</a:t>
            </a:r>
          </a:p>
          <a:p>
            <a:pPr eaLnBrk="1" hangingPunct="1">
              <a:buFontTx/>
              <a:buChar char="•"/>
            </a:pPr>
            <a:r>
              <a:rPr lang="en-US" sz="1400">
                <a:solidFill>
                  <a:srgbClr val="FFFFCC"/>
                </a:solidFill>
              </a:rPr>
              <a:t> Revenue</a:t>
            </a:r>
          </a:p>
          <a:p>
            <a:pPr eaLnBrk="1" hangingPunct="1">
              <a:spcBef>
                <a:spcPct val="50000"/>
              </a:spcBef>
              <a:buFontTx/>
              <a:buChar char="•"/>
            </a:pPr>
            <a:endParaRPr lang="en-US" sz="1400">
              <a:solidFill>
                <a:srgbClr val="FFFFCC"/>
              </a:solidFill>
            </a:endParaRPr>
          </a:p>
        </p:txBody>
      </p:sp>
      <p:sp>
        <p:nvSpPr>
          <p:cNvPr id="18440" name="Text Box 16"/>
          <p:cNvSpPr txBox="1">
            <a:spLocks noChangeArrowheads="1"/>
          </p:cNvSpPr>
          <p:nvPr/>
        </p:nvSpPr>
        <p:spPr bwMode="auto">
          <a:xfrm>
            <a:off x="7556500" y="5022850"/>
            <a:ext cx="1395413"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a:solidFill>
                  <a:srgbClr val="FFFFCC"/>
                </a:solidFill>
              </a:rPr>
              <a:t> </a:t>
            </a:r>
            <a:r>
              <a:rPr lang="en-US" sz="1400">
                <a:solidFill>
                  <a:srgbClr val="FFFFCC"/>
                </a:solidFill>
              </a:rPr>
              <a:t>Assets</a:t>
            </a:r>
          </a:p>
          <a:p>
            <a:pPr eaLnBrk="1" hangingPunct="1">
              <a:buFontTx/>
              <a:buChar char="•"/>
            </a:pPr>
            <a:r>
              <a:rPr lang="en-US" sz="1400">
                <a:solidFill>
                  <a:srgbClr val="FFFFCC"/>
                </a:solidFill>
              </a:rPr>
              <a:t>  Liabilities</a:t>
            </a:r>
          </a:p>
          <a:p>
            <a:pPr eaLnBrk="1" hangingPunct="1">
              <a:buFontTx/>
              <a:buChar char="•"/>
            </a:pPr>
            <a:r>
              <a:rPr lang="en-US" sz="1400">
                <a:solidFill>
                  <a:srgbClr val="FFFFCC"/>
                </a:solidFill>
              </a:rPr>
              <a:t>  Fund Equity</a:t>
            </a:r>
          </a:p>
          <a:p>
            <a:pPr eaLnBrk="1" hangingPunct="1">
              <a:buFontTx/>
              <a:buChar char="•"/>
            </a:pPr>
            <a:r>
              <a:rPr lang="en-US" sz="1400">
                <a:solidFill>
                  <a:srgbClr val="FFFFCC"/>
                </a:solidFill>
              </a:rPr>
              <a:t>  Revenue</a:t>
            </a:r>
          </a:p>
          <a:p>
            <a:pPr eaLnBrk="1" hangingPunct="1">
              <a:buFontTx/>
              <a:buChar char="•"/>
            </a:pPr>
            <a:r>
              <a:rPr lang="en-US" sz="1400">
                <a:solidFill>
                  <a:srgbClr val="FFFFCC"/>
                </a:solidFill>
              </a:rPr>
              <a:t>  Expenses</a:t>
            </a:r>
          </a:p>
          <a:p>
            <a:pPr eaLnBrk="1" hangingPunct="1"/>
            <a:endParaRPr lang="en-US" sz="1400">
              <a:solidFill>
                <a:srgbClr val="FFFFCC"/>
              </a:solidFill>
            </a:endParaRPr>
          </a:p>
          <a:p>
            <a:pPr eaLnBrk="1" hangingPunct="1">
              <a:spcBef>
                <a:spcPct val="50000"/>
              </a:spcBef>
              <a:buFontTx/>
              <a:buChar char="•"/>
            </a:pPr>
            <a:endParaRPr lang="en-US" sz="1400">
              <a:solidFill>
                <a:srgbClr val="FFFFCC"/>
              </a:solidFill>
            </a:endParaRPr>
          </a:p>
        </p:txBody>
      </p:sp>
      <p:sp>
        <p:nvSpPr>
          <p:cNvPr id="827409" name="Oval 17"/>
          <p:cNvSpPr>
            <a:spLocks noChangeArrowheads="1"/>
          </p:cNvSpPr>
          <p:nvPr/>
        </p:nvSpPr>
        <p:spPr bwMode="auto">
          <a:xfrm>
            <a:off x="3540125" y="2946400"/>
            <a:ext cx="2759075" cy="3614738"/>
          </a:xfrm>
          <a:prstGeom prst="ellipse">
            <a:avLst/>
          </a:prstGeom>
          <a:noFill/>
          <a:ln w="317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30200"/>
            <a:ext cx="8305800" cy="665988"/>
          </a:xfrm>
        </p:spPr>
        <p:txBody>
          <a:bodyPr>
            <a:normAutofit fontScale="90000"/>
          </a:bodyPr>
          <a:lstStyle/>
          <a:p>
            <a:pPr>
              <a:defRPr/>
            </a:pPr>
            <a:r>
              <a:rPr lang="en-US" dirty="0">
                <a:solidFill>
                  <a:schemeClr val="tx1"/>
                </a:solidFill>
                <a:latin typeface="Arial" pitchFamily="34" charset="0"/>
                <a:cs typeface="Arial" pitchFamily="34" charset="0"/>
              </a:rPr>
              <a:t>FIN Agency Budget Task</a:t>
            </a:r>
          </a:p>
        </p:txBody>
      </p:sp>
      <p:sp>
        <p:nvSpPr>
          <p:cNvPr id="2" name="Slide Number Placeholder 1"/>
          <p:cNvSpPr>
            <a:spLocks noGrp="1"/>
          </p:cNvSpPr>
          <p:nvPr>
            <p:ph type="sldNum" sz="quarter" idx="12"/>
          </p:nvPr>
        </p:nvSpPr>
        <p:spPr/>
        <p:txBody>
          <a:bodyPr/>
          <a:lstStyle/>
          <a:p>
            <a:pPr>
              <a:defRPr/>
            </a:pPr>
            <a:fld id="{721A54CC-28C8-4206-97A2-7923F69BED17}" type="slidenum">
              <a:rPr lang="en-US" smtClean="0"/>
              <a:pPr>
                <a:defRPr/>
              </a:pPr>
              <a:t>40</a:t>
            </a:fld>
            <a:endParaRPr lang="en-US"/>
          </a:p>
        </p:txBody>
      </p:sp>
      <p:sp>
        <p:nvSpPr>
          <p:cNvPr id="6" name="TextBox 5"/>
          <p:cNvSpPr txBox="1"/>
          <p:nvPr/>
        </p:nvSpPr>
        <p:spPr>
          <a:xfrm>
            <a:off x="609600" y="1358900"/>
            <a:ext cx="7442200" cy="5632311"/>
          </a:xfrm>
          <a:prstGeom prst="rect">
            <a:avLst/>
          </a:prstGeom>
          <a:noFill/>
        </p:spPr>
        <p:txBody>
          <a:bodyPr>
            <a:spAutoFit/>
          </a:bodyPr>
          <a:lstStyle/>
          <a:p>
            <a:pPr marL="342900" indent="-342900">
              <a:buFont typeface="Arial" pitchFamily="34" charset="0"/>
              <a:buChar char="•"/>
              <a:defRPr/>
            </a:pPr>
            <a:r>
              <a:rPr lang="en-US" sz="2400" b="1" u="sng" dirty="0"/>
              <a:t>Where to find the Task and Forms:</a:t>
            </a:r>
          </a:p>
          <a:p>
            <a:pPr>
              <a:defRPr/>
            </a:pPr>
            <a:r>
              <a:rPr lang="en-US" sz="2400" dirty="0">
                <a:solidFill>
                  <a:schemeClr val="accent4">
                    <a:lumMod val="60000"/>
                    <a:lumOff val="40000"/>
                  </a:schemeClr>
                </a:solidFill>
                <a:hlinkClick r:id="rId2"/>
              </a:rPr>
              <a:t>http://obm.ohio.gov/MiscPages/Forms/default.aspx</a:t>
            </a:r>
            <a:endParaRPr lang="en-US" sz="2400" dirty="0">
              <a:solidFill>
                <a:schemeClr val="accent4">
                  <a:lumMod val="60000"/>
                  <a:lumOff val="40000"/>
                </a:schemeClr>
              </a:solidFill>
            </a:endParaRPr>
          </a:p>
          <a:p>
            <a:pPr marL="342900" indent="-342900">
              <a:buFont typeface="Arial" pitchFamily="34" charset="0"/>
              <a:buChar char="•"/>
              <a:defRPr/>
            </a:pPr>
            <a:endParaRPr lang="en-US" sz="2400" b="1" u="sng" dirty="0"/>
          </a:p>
          <a:p>
            <a:pPr marL="342900" indent="-342900">
              <a:buFont typeface="Arial" pitchFamily="34" charset="0"/>
              <a:buChar char="•"/>
              <a:defRPr/>
            </a:pPr>
            <a:r>
              <a:rPr lang="en-US" sz="2400" b="1" u="sng" dirty="0"/>
              <a:t>Ruleset Selection </a:t>
            </a:r>
            <a:r>
              <a:rPr lang="en-US" sz="2400" dirty="0"/>
              <a:t>and </a:t>
            </a:r>
            <a:r>
              <a:rPr lang="en-US" sz="2400" b="1" u="sng" dirty="0"/>
              <a:t>Translate Trees </a:t>
            </a:r>
            <a:r>
              <a:rPr lang="en-US" sz="2400" dirty="0"/>
              <a:t>due to GL Team no later than </a:t>
            </a:r>
            <a:r>
              <a:rPr lang="en-US" sz="2400" b="1" dirty="0">
                <a:solidFill>
                  <a:srgbClr val="C00000"/>
                </a:solidFill>
                <a:highlight>
                  <a:srgbClr val="FFFF00"/>
                </a:highlight>
              </a:rPr>
              <a:t>5/03/21</a:t>
            </a:r>
            <a:r>
              <a:rPr lang="en-US" sz="2400" b="1" dirty="0"/>
              <a:t>.  </a:t>
            </a:r>
            <a:r>
              <a:rPr lang="en-US" sz="2400" dirty="0"/>
              <a:t>Use the 2022 Agency FIN Budget Selection template found on the OBM Forms page.   No need to submit if no changes are being made.</a:t>
            </a:r>
          </a:p>
          <a:p>
            <a:pPr marL="342900" indent="-342900">
              <a:buFont typeface="Arial" pitchFamily="34" charset="0"/>
              <a:buChar char="•"/>
              <a:defRPr/>
            </a:pPr>
            <a:endParaRPr lang="en-US" sz="2400" b="1" dirty="0">
              <a:solidFill>
                <a:schemeClr val="accent4">
                  <a:lumMod val="60000"/>
                  <a:lumOff val="40000"/>
                </a:schemeClr>
              </a:solidFill>
            </a:endParaRPr>
          </a:p>
          <a:p>
            <a:pPr marL="342900" indent="-342900">
              <a:buFont typeface="Arial" pitchFamily="34" charset="0"/>
              <a:buChar char="•"/>
              <a:defRPr/>
            </a:pPr>
            <a:r>
              <a:rPr lang="en-US" sz="2400" b="1" u="sng" dirty="0"/>
              <a:t>Control and Track Budgets </a:t>
            </a:r>
            <a:r>
              <a:rPr lang="en-US" sz="2400" dirty="0"/>
              <a:t>must be loaded &amp; posted by the agency by</a:t>
            </a:r>
            <a:r>
              <a:rPr lang="en-US" sz="2400" dirty="0">
                <a:solidFill>
                  <a:srgbClr val="FF0000"/>
                </a:solidFill>
              </a:rPr>
              <a:t> </a:t>
            </a:r>
            <a:r>
              <a:rPr lang="en-US" sz="2400" b="1" dirty="0">
                <a:solidFill>
                  <a:srgbClr val="C00000"/>
                </a:solidFill>
                <a:highlight>
                  <a:srgbClr val="FFFF00"/>
                </a:highlight>
              </a:rPr>
              <a:t>6/14/21</a:t>
            </a:r>
            <a:r>
              <a:rPr lang="en-US" sz="2400" dirty="0"/>
              <a:t>.  (Can be revised after 7/1/21)</a:t>
            </a:r>
          </a:p>
          <a:p>
            <a:pPr marL="342900" indent="-342900">
              <a:buFont typeface="Arial" pitchFamily="34" charset="0"/>
              <a:buChar char="•"/>
              <a:defRPr/>
            </a:pPr>
            <a:endParaRPr lang="en-US" sz="2400" dirty="0"/>
          </a:p>
          <a:p>
            <a:pPr marL="342900" indent="-342900">
              <a:buFont typeface="Arial" pitchFamily="34" charset="0"/>
              <a:buChar char="•"/>
              <a:defRPr/>
            </a:pPr>
            <a:r>
              <a:rPr lang="en-US" sz="2400" dirty="0"/>
              <a:t>Make your selection wisely!  You are committed for the year once the configuration is set up.</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069" y="183388"/>
            <a:ext cx="8305800" cy="604012"/>
          </a:xfrm>
        </p:spPr>
        <p:txBody>
          <a:bodyPr>
            <a:normAutofit fontScale="90000"/>
          </a:bodyPr>
          <a:lstStyle/>
          <a:p>
            <a:pPr>
              <a:defRPr/>
            </a:pPr>
            <a:r>
              <a:rPr lang="en-US" sz="3600" dirty="0">
                <a:solidFill>
                  <a:schemeClr val="tx1"/>
                </a:solidFill>
                <a:latin typeface="Arial" pitchFamily="34" charset="0"/>
                <a:cs typeface="Arial" pitchFamily="34" charset="0"/>
              </a:rPr>
              <a:t>2022 Agency FIN Budget Selection Form:</a:t>
            </a:r>
          </a:p>
        </p:txBody>
      </p:sp>
      <p:sp>
        <p:nvSpPr>
          <p:cNvPr id="2" name="Slide Number Placeholder 1"/>
          <p:cNvSpPr>
            <a:spLocks noGrp="1"/>
          </p:cNvSpPr>
          <p:nvPr>
            <p:ph type="sldNum" sz="quarter" idx="12"/>
          </p:nvPr>
        </p:nvSpPr>
        <p:spPr/>
        <p:txBody>
          <a:bodyPr/>
          <a:lstStyle/>
          <a:p>
            <a:pPr>
              <a:defRPr/>
            </a:pPr>
            <a:fld id="{F0BA8DCC-269D-49C2-A6FC-34940DD69AEA}" type="slidenum">
              <a:rPr lang="en-US" smtClean="0"/>
              <a:pPr>
                <a:defRPr/>
              </a:pPr>
              <a:t>41</a:t>
            </a:fld>
            <a:endParaRPr lang="en-US"/>
          </a:p>
        </p:txBody>
      </p:sp>
      <p:pic>
        <p:nvPicPr>
          <p:cNvPr id="6" name="Picture 5">
            <a:extLst>
              <a:ext uri="{FF2B5EF4-FFF2-40B4-BE49-F238E27FC236}">
                <a16:creationId xmlns:a16="http://schemas.microsoft.com/office/drawing/2014/main" id="{74B9414A-3BCA-4EF6-B979-3567E83A594E}"/>
              </a:ext>
            </a:extLst>
          </p:cNvPr>
          <p:cNvPicPr>
            <a:picLocks noChangeAspect="1"/>
          </p:cNvPicPr>
          <p:nvPr/>
        </p:nvPicPr>
        <p:blipFill>
          <a:blip r:embed="rId2"/>
          <a:stretch>
            <a:fillRect/>
          </a:stretch>
        </p:blipFill>
        <p:spPr>
          <a:xfrm>
            <a:off x="335280" y="787400"/>
            <a:ext cx="8473440" cy="5876471"/>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solidFill>
                  <a:schemeClr val="tx1"/>
                </a:solidFill>
                <a:latin typeface="Arial" pitchFamily="34" charset="0"/>
                <a:cs typeface="Arial" pitchFamily="34" charset="0"/>
              </a:rPr>
              <a:t>Track Budget Selection</a:t>
            </a:r>
          </a:p>
        </p:txBody>
      </p:sp>
      <p:sp>
        <p:nvSpPr>
          <p:cNvPr id="2" name="Slide Number Placeholder 1"/>
          <p:cNvSpPr>
            <a:spLocks noGrp="1"/>
          </p:cNvSpPr>
          <p:nvPr>
            <p:ph type="sldNum" sz="quarter" idx="12"/>
          </p:nvPr>
        </p:nvSpPr>
        <p:spPr/>
        <p:txBody>
          <a:bodyPr/>
          <a:lstStyle/>
          <a:p>
            <a:pPr>
              <a:defRPr/>
            </a:pPr>
            <a:fld id="{62611F4C-0D96-44D7-AB69-22D3AA2B8FE3}" type="slidenum">
              <a:rPr lang="en-US" smtClean="0"/>
              <a:pPr>
                <a:defRPr/>
              </a:pPr>
              <a:t>42</a:t>
            </a:fld>
            <a:endParaRPr lang="en-US"/>
          </a:p>
        </p:txBody>
      </p:sp>
      <p:pic>
        <p:nvPicPr>
          <p:cNvPr id="6" name="Picture 5">
            <a:extLst>
              <a:ext uri="{FF2B5EF4-FFF2-40B4-BE49-F238E27FC236}">
                <a16:creationId xmlns:a16="http://schemas.microsoft.com/office/drawing/2014/main" id="{4C3BF85A-7834-48F5-8F77-6016266FFEB6}"/>
              </a:ext>
            </a:extLst>
          </p:cNvPr>
          <p:cNvPicPr>
            <a:picLocks noChangeAspect="1"/>
          </p:cNvPicPr>
          <p:nvPr/>
        </p:nvPicPr>
        <p:blipFill>
          <a:blip r:embed="rId2"/>
          <a:stretch>
            <a:fillRect/>
          </a:stretch>
        </p:blipFill>
        <p:spPr>
          <a:xfrm>
            <a:off x="313509" y="2342677"/>
            <a:ext cx="8072846" cy="841757"/>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solidFill>
                  <a:schemeClr val="tx1"/>
                </a:solidFill>
              </a:rPr>
              <a:t>Example:  Changed to Ruleset 4</a:t>
            </a:r>
          </a:p>
        </p:txBody>
      </p:sp>
      <p:sp>
        <p:nvSpPr>
          <p:cNvPr id="2" name="Slide Number Placeholder 1"/>
          <p:cNvSpPr>
            <a:spLocks noGrp="1"/>
          </p:cNvSpPr>
          <p:nvPr>
            <p:ph type="sldNum" sz="quarter" idx="12"/>
          </p:nvPr>
        </p:nvSpPr>
        <p:spPr/>
        <p:txBody>
          <a:bodyPr/>
          <a:lstStyle/>
          <a:p>
            <a:pPr>
              <a:defRPr/>
            </a:pPr>
            <a:fld id="{98D63B5B-C622-4D49-A144-39ED0960CD19}" type="slidenum">
              <a:rPr lang="en-US" smtClean="0"/>
              <a:pPr>
                <a:defRPr/>
              </a:pPr>
              <a:t>43</a:t>
            </a:fld>
            <a:endParaRPr lang="en-US"/>
          </a:p>
        </p:txBody>
      </p:sp>
      <p:pic>
        <p:nvPicPr>
          <p:cNvPr id="8" name="Picture 7">
            <a:extLst>
              <a:ext uri="{FF2B5EF4-FFF2-40B4-BE49-F238E27FC236}">
                <a16:creationId xmlns:a16="http://schemas.microsoft.com/office/drawing/2014/main" id="{EBD5A1C6-DD6E-4363-94A4-74DCB8DF7658}"/>
              </a:ext>
            </a:extLst>
          </p:cNvPr>
          <p:cNvPicPr>
            <a:picLocks noChangeAspect="1"/>
          </p:cNvPicPr>
          <p:nvPr/>
        </p:nvPicPr>
        <p:blipFill>
          <a:blip r:embed="rId2"/>
          <a:stretch>
            <a:fillRect/>
          </a:stretch>
        </p:blipFill>
        <p:spPr>
          <a:xfrm>
            <a:off x="3182819" y="2734279"/>
            <a:ext cx="1733333" cy="971429"/>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8305800" cy="678688"/>
          </a:xfrm>
        </p:spPr>
        <p:txBody>
          <a:bodyPr/>
          <a:lstStyle/>
          <a:p>
            <a:pPr>
              <a:defRPr/>
            </a:pPr>
            <a:r>
              <a:rPr lang="en-US" sz="4000" dirty="0">
                <a:solidFill>
                  <a:schemeClr val="tx1"/>
                </a:solidFill>
              </a:rPr>
              <a:t>Example of </a:t>
            </a:r>
            <a:r>
              <a:rPr lang="en-US" sz="4000" dirty="0" err="1">
                <a:solidFill>
                  <a:schemeClr val="tx1"/>
                </a:solidFill>
              </a:rPr>
              <a:t>Dept</a:t>
            </a:r>
            <a:r>
              <a:rPr lang="en-US" sz="4000" dirty="0">
                <a:solidFill>
                  <a:schemeClr val="tx1"/>
                </a:solidFill>
              </a:rPr>
              <a:t> Track Tree to submit</a:t>
            </a:r>
          </a:p>
        </p:txBody>
      </p:sp>
      <p:sp>
        <p:nvSpPr>
          <p:cNvPr id="3" name="Slide Number Placeholder 2"/>
          <p:cNvSpPr>
            <a:spLocks noGrp="1"/>
          </p:cNvSpPr>
          <p:nvPr>
            <p:ph type="sldNum" sz="quarter" idx="12"/>
          </p:nvPr>
        </p:nvSpPr>
        <p:spPr/>
        <p:txBody>
          <a:bodyPr/>
          <a:lstStyle/>
          <a:p>
            <a:pPr>
              <a:defRPr/>
            </a:pPr>
            <a:fld id="{D6F88285-8AB3-4733-A0DC-55168FB2A74F}" type="slidenum">
              <a:rPr lang="en-US" smtClean="0"/>
              <a:pPr>
                <a:defRPr/>
              </a:pPr>
              <a:t>44</a:t>
            </a:fld>
            <a:endParaRPr lang="en-US"/>
          </a:p>
        </p:txBody>
      </p:sp>
      <p:pic>
        <p:nvPicPr>
          <p:cNvPr id="6" name="Picture 5">
            <a:extLst>
              <a:ext uri="{FF2B5EF4-FFF2-40B4-BE49-F238E27FC236}">
                <a16:creationId xmlns:a16="http://schemas.microsoft.com/office/drawing/2014/main" id="{3566D332-B78F-43AF-88CA-29E5D75673B2}"/>
              </a:ext>
            </a:extLst>
          </p:cNvPr>
          <p:cNvPicPr>
            <a:picLocks noChangeAspect="1"/>
          </p:cNvPicPr>
          <p:nvPr/>
        </p:nvPicPr>
        <p:blipFill>
          <a:blip r:embed="rId2"/>
          <a:stretch>
            <a:fillRect/>
          </a:stretch>
        </p:blipFill>
        <p:spPr>
          <a:xfrm>
            <a:off x="1143000" y="2202126"/>
            <a:ext cx="6570608" cy="1912674"/>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3FC74C8-7828-4133-A9FD-98266D840589}" type="slidenum">
              <a:rPr lang="en-US" smtClean="0"/>
              <a:pPr>
                <a:defRPr/>
              </a:pPr>
              <a:t>45</a:t>
            </a:fld>
            <a:endParaRPr lang="en-US"/>
          </a:p>
        </p:txBody>
      </p:sp>
      <p:sp>
        <p:nvSpPr>
          <p:cNvPr id="54277" name="TextBox 3"/>
          <p:cNvSpPr txBox="1">
            <a:spLocks noChangeArrowheads="1"/>
          </p:cNvSpPr>
          <p:nvPr/>
        </p:nvSpPr>
        <p:spPr bwMode="auto">
          <a:xfrm>
            <a:off x="4394200" y="800100"/>
            <a:ext cx="35687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NOTE:  Translate tree does not have to use the same organization as the Dept Reporting tree (OH_DEPT_RPT) for your agency.    </a:t>
            </a:r>
          </a:p>
        </p:txBody>
      </p:sp>
      <p:sp>
        <p:nvSpPr>
          <p:cNvPr id="5" name="Left Arrow 4"/>
          <p:cNvSpPr/>
          <p:nvPr/>
        </p:nvSpPr>
        <p:spPr>
          <a:xfrm>
            <a:off x="3949700" y="2444750"/>
            <a:ext cx="2451100" cy="349249"/>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3366"/>
                </a:solidFill>
              </a:rPr>
              <a:t>Translate Tree</a:t>
            </a:r>
          </a:p>
        </p:txBody>
      </p:sp>
      <p:sp>
        <p:nvSpPr>
          <p:cNvPr id="6" name="Down Arrow 5"/>
          <p:cNvSpPr/>
          <p:nvPr/>
        </p:nvSpPr>
        <p:spPr>
          <a:xfrm rot="1427945">
            <a:off x="7624585" y="1909390"/>
            <a:ext cx="1030577" cy="865161"/>
          </a:xfrm>
          <a:prstGeom prst="downArrow">
            <a:avLst>
              <a:gd name="adj1" fmla="val 50000"/>
              <a:gd name="adj2" fmla="val 49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rgbClr val="003366"/>
                </a:solidFill>
              </a:rPr>
              <a:t>OH_DEPT_RPT</a:t>
            </a:r>
          </a:p>
        </p:txBody>
      </p:sp>
      <p:pic>
        <p:nvPicPr>
          <p:cNvPr id="2" name="Picture 1">
            <a:extLst>
              <a:ext uri="{FF2B5EF4-FFF2-40B4-BE49-F238E27FC236}">
                <a16:creationId xmlns:a16="http://schemas.microsoft.com/office/drawing/2014/main" id="{21CD3270-A1E0-43CD-8893-27A15A7F49D1}"/>
              </a:ext>
            </a:extLst>
          </p:cNvPr>
          <p:cNvPicPr>
            <a:picLocks noChangeAspect="1"/>
          </p:cNvPicPr>
          <p:nvPr/>
        </p:nvPicPr>
        <p:blipFill>
          <a:blip r:embed="rId2"/>
          <a:stretch>
            <a:fillRect/>
          </a:stretch>
        </p:blipFill>
        <p:spPr>
          <a:xfrm>
            <a:off x="4297511" y="2887636"/>
            <a:ext cx="3901778" cy="3970364"/>
          </a:xfrm>
          <a:prstGeom prst="rect">
            <a:avLst/>
          </a:prstGeom>
        </p:spPr>
      </p:pic>
      <p:pic>
        <p:nvPicPr>
          <p:cNvPr id="4" name="Picture 3">
            <a:extLst>
              <a:ext uri="{FF2B5EF4-FFF2-40B4-BE49-F238E27FC236}">
                <a16:creationId xmlns:a16="http://schemas.microsoft.com/office/drawing/2014/main" id="{EEFFCF1F-1860-4875-AD9B-CB2327E4B3CD}"/>
              </a:ext>
            </a:extLst>
          </p:cNvPr>
          <p:cNvPicPr>
            <a:picLocks noChangeAspect="1"/>
          </p:cNvPicPr>
          <p:nvPr/>
        </p:nvPicPr>
        <p:blipFill>
          <a:blip r:embed="rId3"/>
          <a:stretch>
            <a:fillRect/>
          </a:stretch>
        </p:blipFill>
        <p:spPr>
          <a:xfrm>
            <a:off x="144031" y="190232"/>
            <a:ext cx="3805669" cy="3810532"/>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solidFill>
                  <a:schemeClr val="tx1"/>
                </a:solidFill>
                <a:latin typeface="Arial" pitchFamily="34" charset="0"/>
                <a:cs typeface="Arial" pitchFamily="34" charset="0"/>
              </a:rPr>
              <a:t>Control Budget Selection</a:t>
            </a:r>
          </a:p>
        </p:txBody>
      </p:sp>
      <p:sp>
        <p:nvSpPr>
          <p:cNvPr id="2" name="Slide Number Placeholder 1"/>
          <p:cNvSpPr>
            <a:spLocks noGrp="1"/>
          </p:cNvSpPr>
          <p:nvPr>
            <p:ph type="sldNum" sz="quarter" idx="12"/>
          </p:nvPr>
        </p:nvSpPr>
        <p:spPr/>
        <p:txBody>
          <a:bodyPr/>
          <a:lstStyle/>
          <a:p>
            <a:pPr>
              <a:defRPr/>
            </a:pPr>
            <a:fld id="{5DEB33B6-7284-404A-8F4F-214854088AA9}" type="slidenum">
              <a:rPr lang="en-US" smtClean="0"/>
              <a:pPr>
                <a:defRPr/>
              </a:pPr>
              <a:t>46</a:t>
            </a:fld>
            <a:endParaRPr lang="en-US"/>
          </a:p>
        </p:txBody>
      </p:sp>
      <p:pic>
        <p:nvPicPr>
          <p:cNvPr id="6" name="Picture 5">
            <a:extLst>
              <a:ext uri="{FF2B5EF4-FFF2-40B4-BE49-F238E27FC236}">
                <a16:creationId xmlns:a16="http://schemas.microsoft.com/office/drawing/2014/main" id="{E4753470-5DB5-4BD2-9ECF-F26BEF17AFD7}"/>
              </a:ext>
            </a:extLst>
          </p:cNvPr>
          <p:cNvPicPr>
            <a:picLocks noChangeAspect="1"/>
          </p:cNvPicPr>
          <p:nvPr/>
        </p:nvPicPr>
        <p:blipFill>
          <a:blip r:embed="rId2"/>
          <a:stretch>
            <a:fillRect/>
          </a:stretch>
        </p:blipFill>
        <p:spPr>
          <a:xfrm>
            <a:off x="3681524" y="3033762"/>
            <a:ext cx="1780952" cy="790476"/>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US" dirty="0">
                <a:solidFill>
                  <a:schemeClr val="tx1"/>
                </a:solidFill>
                <a:latin typeface="Arial" pitchFamily="34" charset="0"/>
                <a:cs typeface="Arial" pitchFamily="34" charset="0"/>
              </a:rPr>
              <a:t>Control &amp; Track Budget Selection</a:t>
            </a:r>
          </a:p>
        </p:txBody>
      </p:sp>
      <p:sp>
        <p:nvSpPr>
          <p:cNvPr id="2" name="Slide Number Placeholder 1"/>
          <p:cNvSpPr>
            <a:spLocks noGrp="1"/>
          </p:cNvSpPr>
          <p:nvPr>
            <p:ph type="sldNum" sz="quarter" idx="12"/>
          </p:nvPr>
        </p:nvSpPr>
        <p:spPr/>
        <p:txBody>
          <a:bodyPr/>
          <a:lstStyle/>
          <a:p>
            <a:pPr>
              <a:defRPr/>
            </a:pPr>
            <a:fld id="{9E7D7E65-3204-4B01-BAD9-DF273B057C09}" type="slidenum">
              <a:rPr lang="en-US" smtClean="0"/>
              <a:pPr>
                <a:defRPr/>
              </a:pPr>
              <a:t>47</a:t>
            </a:fld>
            <a:endParaRPr lang="en-US"/>
          </a:p>
        </p:txBody>
      </p:sp>
      <p:pic>
        <p:nvPicPr>
          <p:cNvPr id="6" name="Picture 5">
            <a:extLst>
              <a:ext uri="{FF2B5EF4-FFF2-40B4-BE49-F238E27FC236}">
                <a16:creationId xmlns:a16="http://schemas.microsoft.com/office/drawing/2014/main" id="{3E41FEC0-CD02-4A02-8FD5-D9E1D490F714}"/>
              </a:ext>
            </a:extLst>
          </p:cNvPr>
          <p:cNvPicPr>
            <a:picLocks noChangeAspect="1"/>
          </p:cNvPicPr>
          <p:nvPr/>
        </p:nvPicPr>
        <p:blipFill>
          <a:blip r:embed="rId2"/>
          <a:stretch>
            <a:fillRect/>
          </a:stretch>
        </p:blipFill>
        <p:spPr>
          <a:xfrm>
            <a:off x="3213463" y="2862333"/>
            <a:ext cx="2210918" cy="1439701"/>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US" dirty="0">
                <a:solidFill>
                  <a:schemeClr val="tx1"/>
                </a:solidFill>
                <a:latin typeface="Arial" pitchFamily="34" charset="0"/>
                <a:cs typeface="Arial" pitchFamily="34" charset="0"/>
              </a:rPr>
              <a:t>Track Without Budget Selection</a:t>
            </a:r>
          </a:p>
        </p:txBody>
      </p:sp>
      <p:sp>
        <p:nvSpPr>
          <p:cNvPr id="2" name="Slide Number Placeholder 1"/>
          <p:cNvSpPr>
            <a:spLocks noGrp="1"/>
          </p:cNvSpPr>
          <p:nvPr>
            <p:ph type="sldNum" sz="quarter" idx="12"/>
          </p:nvPr>
        </p:nvSpPr>
        <p:spPr/>
        <p:txBody>
          <a:bodyPr/>
          <a:lstStyle/>
          <a:p>
            <a:pPr>
              <a:defRPr/>
            </a:pPr>
            <a:fld id="{D952A10A-BBAB-453F-8CBE-9910B0983B5F}" type="slidenum">
              <a:rPr lang="en-US" smtClean="0"/>
              <a:pPr>
                <a:defRPr/>
              </a:pPr>
              <a:t>48</a:t>
            </a:fld>
            <a:endParaRPr lang="en-US"/>
          </a:p>
        </p:txBody>
      </p:sp>
      <p:pic>
        <p:nvPicPr>
          <p:cNvPr id="6" name="Picture 5">
            <a:extLst>
              <a:ext uri="{FF2B5EF4-FFF2-40B4-BE49-F238E27FC236}">
                <a16:creationId xmlns:a16="http://schemas.microsoft.com/office/drawing/2014/main" id="{C9C8B539-BC89-4468-9C74-D314D18F443A}"/>
              </a:ext>
            </a:extLst>
          </p:cNvPr>
          <p:cNvPicPr>
            <a:picLocks noChangeAspect="1"/>
          </p:cNvPicPr>
          <p:nvPr/>
        </p:nvPicPr>
        <p:blipFill>
          <a:blip r:embed="rId2"/>
          <a:stretch>
            <a:fillRect/>
          </a:stretch>
        </p:blipFill>
        <p:spPr>
          <a:xfrm>
            <a:off x="3309257" y="2760617"/>
            <a:ext cx="1827741" cy="1235049"/>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C477FB8-F322-4D7D-B734-1B609D0E2DA2}" type="slidenum">
              <a:rPr lang="en-US" smtClean="0"/>
              <a:pPr>
                <a:defRPr/>
              </a:pPr>
              <a:t>49</a:t>
            </a:fld>
            <a:endParaRPr lang="en-US"/>
          </a:p>
        </p:txBody>
      </p:sp>
      <p:sp>
        <p:nvSpPr>
          <p:cNvPr id="3" name="Rectangle 2"/>
          <p:cNvSpPr>
            <a:spLocks noChangeArrowheads="1"/>
          </p:cNvSpPr>
          <p:nvPr/>
        </p:nvSpPr>
        <p:spPr bwMode="auto">
          <a:xfrm>
            <a:off x="1701800" y="1100138"/>
            <a:ext cx="5888038" cy="4271962"/>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4" name="Rectangle 3"/>
          <p:cNvSpPr>
            <a:spLocks noChangeArrowheads="1"/>
          </p:cNvSpPr>
          <p:nvPr/>
        </p:nvSpPr>
        <p:spPr bwMode="auto">
          <a:xfrm>
            <a:off x="1908175" y="1241425"/>
            <a:ext cx="5475288" cy="3989387"/>
          </a:xfrm>
          <a:prstGeom prst="rect">
            <a:avLst/>
          </a:prstGeom>
          <a:solidFill>
            <a:schemeClr val="accent1">
              <a:lumMod val="50000"/>
            </a:schemeClr>
          </a:solidFill>
          <a:ln w="12700">
            <a:solidFill>
              <a:schemeClr val="tx1"/>
            </a:solidFill>
            <a:miter lim="800000"/>
            <a:headEnd/>
            <a:tailEnd/>
          </a:ln>
          <a:effectLst/>
        </p:spPr>
        <p:txBody>
          <a:bodyPr wrap="none" anchor="ctr"/>
          <a:lstStyle/>
          <a:p>
            <a:pPr algn="ctr" eaLnBrk="0" hangingPunct="0">
              <a:defRPr/>
            </a:pPr>
            <a:endParaRPr lang="en-AU" sz="2000"/>
          </a:p>
          <a:p>
            <a:pPr algn="ctr" eaLnBrk="0" hangingPunct="0">
              <a:defRPr/>
            </a:pPr>
            <a:r>
              <a:rPr lang="en-AU" sz="2000"/>
              <a:t> </a:t>
            </a:r>
          </a:p>
        </p:txBody>
      </p:sp>
      <p:sp>
        <p:nvSpPr>
          <p:cNvPr id="5" name="TextBox 4"/>
          <p:cNvSpPr txBox="1"/>
          <p:nvPr/>
        </p:nvSpPr>
        <p:spPr>
          <a:xfrm>
            <a:off x="2057400" y="1549400"/>
            <a:ext cx="5067300" cy="3354765"/>
          </a:xfrm>
          <a:prstGeom prst="rect">
            <a:avLst/>
          </a:prstGeom>
          <a:noFill/>
        </p:spPr>
        <p:txBody>
          <a:bodyPr wrap="square" rtlCol="0">
            <a:spAutoFit/>
          </a:bodyPr>
          <a:lstStyle/>
          <a:p>
            <a:r>
              <a:rPr lang="en-US" sz="2800" dirty="0"/>
              <a:t>Agency Budget Journals</a:t>
            </a:r>
          </a:p>
          <a:p>
            <a:endParaRPr lang="en-US" dirty="0"/>
          </a:p>
          <a:p>
            <a:pPr marL="285750" indent="-285750">
              <a:buFont typeface="Arial" pitchFamily="34" charset="0"/>
              <a:buChar char="•"/>
            </a:pPr>
            <a:r>
              <a:rPr lang="en-US" dirty="0"/>
              <a:t>The GL Team will send a confirmation email once the new budget Ruleset configuration is complete for your agency.</a:t>
            </a:r>
          </a:p>
          <a:p>
            <a:pPr marL="285750" indent="-285750">
              <a:buFont typeface="Arial" pitchFamily="34" charset="0"/>
              <a:buChar char="•"/>
            </a:pPr>
            <a:r>
              <a:rPr lang="en-US" dirty="0"/>
              <a:t>Agency must post budget by </a:t>
            </a:r>
            <a:r>
              <a:rPr lang="en-US" sz="2000" b="1" dirty="0">
                <a:solidFill>
                  <a:srgbClr val="FF0000"/>
                </a:solidFill>
              </a:rPr>
              <a:t>6/14/2021</a:t>
            </a:r>
          </a:p>
          <a:p>
            <a:pPr marL="285750" indent="-285750">
              <a:buFont typeface="Arial" pitchFamily="34" charset="0"/>
              <a:buChar char="•"/>
            </a:pPr>
            <a:r>
              <a:rPr lang="en-US" dirty="0"/>
              <a:t>Journal date must be </a:t>
            </a:r>
            <a:r>
              <a:rPr lang="en-US" sz="2000" b="1" dirty="0">
                <a:solidFill>
                  <a:srgbClr val="FF0000"/>
                </a:solidFill>
              </a:rPr>
              <a:t>7/1/2021</a:t>
            </a:r>
          </a:p>
          <a:p>
            <a:pPr marL="285750" indent="-285750">
              <a:buFont typeface="Arial" pitchFamily="34" charset="0"/>
              <a:buChar char="•"/>
            </a:pPr>
            <a:r>
              <a:rPr lang="en-US" dirty="0"/>
              <a:t>Ledger Group:  </a:t>
            </a:r>
          </a:p>
          <a:p>
            <a:pPr marL="742950" lvl="1" indent="-285750">
              <a:buFont typeface="Arial" pitchFamily="34" charset="0"/>
              <a:buChar char="•"/>
            </a:pPr>
            <a:r>
              <a:rPr lang="en-US" dirty="0"/>
              <a:t>CC_AGY_CTL (Agency Control) </a:t>
            </a:r>
          </a:p>
          <a:p>
            <a:pPr marL="742950" lvl="1" indent="-285750">
              <a:buFont typeface="Arial" pitchFamily="34" charset="0"/>
              <a:buChar char="•"/>
            </a:pPr>
            <a:r>
              <a:rPr lang="en-US" dirty="0"/>
              <a:t>CC_AGY_TRK (Agency Track or Agency Track Without Budget)</a:t>
            </a:r>
          </a:p>
        </p:txBody>
      </p:sp>
    </p:spTree>
    <p:extLst>
      <p:ext uri="{BB962C8B-B14F-4D97-AF65-F5344CB8AC3E}">
        <p14:creationId xmlns:p14="http://schemas.microsoft.com/office/powerpoint/2010/main" val="195855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Slide Number Placeholder 3"/>
          <p:cNvSpPr>
            <a:spLocks noGrp="1"/>
          </p:cNvSpPr>
          <p:nvPr>
            <p:ph type="sldNum" sz="quarter" idx="12"/>
          </p:nvPr>
        </p:nvSpPr>
        <p:spPr/>
        <p:txBody>
          <a:bodyPr/>
          <a:lstStyle/>
          <a:p>
            <a:pPr>
              <a:defRPr/>
            </a:pPr>
            <a:fld id="{3F4B5F82-5F42-4D88-95C3-86F19762E746}" type="slidenum">
              <a:rPr lang="en-US"/>
              <a:pPr>
                <a:defRPr/>
              </a:pPr>
              <a:t>5</a:t>
            </a:fld>
            <a:endParaRPr lang="en-US" dirty="0"/>
          </a:p>
        </p:txBody>
      </p:sp>
      <p:sp>
        <p:nvSpPr>
          <p:cNvPr id="17417" name="AutoShape 8"/>
          <p:cNvSpPr>
            <a:spLocks noChangeArrowheads="1"/>
          </p:cNvSpPr>
          <p:nvPr/>
        </p:nvSpPr>
        <p:spPr bwMode="auto">
          <a:xfrm rot="10790979">
            <a:off x="5851526" y="4187179"/>
            <a:ext cx="3136900" cy="565150"/>
          </a:xfrm>
          <a:prstGeom prst="notchedRightArrow">
            <a:avLst>
              <a:gd name="adj1" fmla="val 50000"/>
              <a:gd name="adj2" fmla="val 30935"/>
            </a:avLst>
          </a:prstGeom>
          <a:solidFill>
            <a:schemeClr val="accent1">
              <a:lumMod val="50000"/>
            </a:schemeClr>
          </a:solidFill>
          <a:ln w="9525">
            <a:solidFill>
              <a:schemeClr val="tx1"/>
            </a:solidFill>
            <a:miter lim="800000"/>
            <a:headEnd/>
            <a:tailEnd/>
          </a:ln>
        </p:spPr>
        <p:txBody>
          <a:bodyPr wrap="none" anchor="ctr"/>
          <a:lstStyle/>
          <a:p>
            <a:pPr>
              <a:defRPr/>
            </a:pPr>
            <a:endParaRPr lang="en-US" dirty="0"/>
          </a:p>
        </p:txBody>
      </p:sp>
      <p:sp>
        <p:nvSpPr>
          <p:cNvPr id="19460" name="Rectangle 9"/>
          <p:cNvSpPr>
            <a:spLocks noChangeArrowheads="1"/>
          </p:cNvSpPr>
          <p:nvPr/>
        </p:nvSpPr>
        <p:spPr bwMode="auto">
          <a:xfrm>
            <a:off x="6384925" y="4264965"/>
            <a:ext cx="2444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AU" b="1" dirty="0"/>
              <a:t>Allotment (Category</a:t>
            </a:r>
            <a:r>
              <a:rPr lang="en-US" b="1" dirty="0"/>
              <a:t>)</a:t>
            </a:r>
          </a:p>
        </p:txBody>
      </p:sp>
      <p:sp>
        <p:nvSpPr>
          <p:cNvPr id="17419" name="AutoShape 10"/>
          <p:cNvSpPr>
            <a:spLocks noChangeArrowheads="1"/>
          </p:cNvSpPr>
          <p:nvPr/>
        </p:nvSpPr>
        <p:spPr bwMode="auto">
          <a:xfrm rot="10790979">
            <a:off x="5851525" y="5554663"/>
            <a:ext cx="3203575" cy="690562"/>
          </a:xfrm>
          <a:prstGeom prst="notchedRightArrow">
            <a:avLst>
              <a:gd name="adj1" fmla="val 50000"/>
              <a:gd name="adj2" fmla="val 30935"/>
            </a:avLst>
          </a:prstGeom>
          <a:solidFill>
            <a:schemeClr val="accent1">
              <a:lumMod val="50000"/>
            </a:schemeClr>
          </a:solidFill>
          <a:ln w="9525">
            <a:solidFill>
              <a:schemeClr val="tx1"/>
            </a:solidFill>
            <a:miter lim="800000"/>
            <a:headEnd/>
            <a:tailEnd/>
          </a:ln>
        </p:spPr>
        <p:txBody>
          <a:bodyPr wrap="none" anchor="ctr"/>
          <a:lstStyle/>
          <a:p>
            <a:pPr>
              <a:defRPr/>
            </a:pPr>
            <a:endParaRPr lang="en-US" dirty="0"/>
          </a:p>
        </p:txBody>
      </p:sp>
      <p:cxnSp>
        <p:nvCxnSpPr>
          <p:cNvPr id="19462" name="AutoShape 11"/>
          <p:cNvCxnSpPr>
            <a:cxnSpLocks noChangeShapeType="1"/>
          </p:cNvCxnSpPr>
          <p:nvPr/>
        </p:nvCxnSpPr>
        <p:spPr bwMode="auto">
          <a:xfrm rot="-5400000">
            <a:off x="164307" y="2509044"/>
            <a:ext cx="185737" cy="22225"/>
          </a:xfrm>
          <a:prstGeom prst="bentConnector3">
            <a:avLst>
              <a:gd name="adj1" fmla="val 49574"/>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a14:hiddenLine>
            </a:ext>
          </a:extLst>
        </p:spPr>
      </p:cxnSp>
      <p:sp>
        <p:nvSpPr>
          <p:cNvPr id="19463" name="Rectangle 12"/>
          <p:cNvSpPr>
            <a:spLocks noChangeArrowheads="1"/>
          </p:cNvSpPr>
          <p:nvPr/>
        </p:nvSpPr>
        <p:spPr bwMode="auto">
          <a:xfrm>
            <a:off x="6319838" y="5729288"/>
            <a:ext cx="212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b="1"/>
              <a:t>Transaction</a:t>
            </a:r>
            <a:r>
              <a:rPr lang="en-US" b="1">
                <a:solidFill>
                  <a:srgbClr val="003399"/>
                </a:solidFill>
              </a:rPr>
              <a:t> </a:t>
            </a:r>
            <a:r>
              <a:rPr lang="en-US" b="1"/>
              <a:t>Level</a:t>
            </a:r>
          </a:p>
        </p:txBody>
      </p:sp>
      <p:cxnSp>
        <p:nvCxnSpPr>
          <p:cNvPr id="19464" name="_s1028"/>
          <p:cNvCxnSpPr>
            <a:cxnSpLocks noChangeShapeType="1"/>
            <a:stCxn id="17443" idx="0"/>
            <a:endCxn id="17448" idx="2"/>
          </p:cNvCxnSpPr>
          <p:nvPr/>
        </p:nvCxnSpPr>
        <p:spPr bwMode="auto">
          <a:xfrm rot="5400000" flipH="1">
            <a:off x="3336132" y="3631406"/>
            <a:ext cx="401638" cy="1038225"/>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5" name="_s1030"/>
          <p:cNvCxnSpPr>
            <a:cxnSpLocks noChangeShapeType="1"/>
            <a:stCxn id="17442" idx="0"/>
            <a:endCxn id="17434" idx="2"/>
          </p:cNvCxnSpPr>
          <p:nvPr/>
        </p:nvCxnSpPr>
        <p:spPr bwMode="auto">
          <a:xfrm rot="16200000" flipV="1">
            <a:off x="3312320" y="2999581"/>
            <a:ext cx="468312" cy="885825"/>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6" name="_s1031"/>
          <p:cNvCxnSpPr>
            <a:cxnSpLocks noChangeShapeType="1"/>
            <a:stCxn id="17441" idx="0"/>
            <a:endCxn id="17438" idx="2"/>
          </p:cNvCxnSpPr>
          <p:nvPr/>
        </p:nvCxnSpPr>
        <p:spPr bwMode="auto">
          <a:xfrm rot="-5400000">
            <a:off x="2340769" y="4393407"/>
            <a:ext cx="419100" cy="94456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7" name="_s1032"/>
          <p:cNvCxnSpPr>
            <a:cxnSpLocks noChangeShapeType="1"/>
            <a:stCxn id="17448" idx="2"/>
            <a:endCxn id="17436" idx="0"/>
          </p:cNvCxnSpPr>
          <p:nvPr/>
        </p:nvCxnSpPr>
        <p:spPr bwMode="auto">
          <a:xfrm rot="5400000">
            <a:off x="2265362" y="3659188"/>
            <a:ext cx="461963" cy="104298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8" name="_s1033"/>
          <p:cNvCxnSpPr>
            <a:cxnSpLocks noChangeShapeType="1"/>
            <a:stCxn id="17439" idx="0"/>
            <a:endCxn id="17448" idx="2"/>
          </p:cNvCxnSpPr>
          <p:nvPr/>
        </p:nvCxnSpPr>
        <p:spPr bwMode="auto">
          <a:xfrm rot="5400000" flipH="1" flipV="1">
            <a:off x="1716087" y="3052763"/>
            <a:ext cx="404813" cy="219868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69" name="_s1034"/>
          <p:cNvCxnSpPr>
            <a:cxnSpLocks noChangeShapeType="1"/>
            <a:stCxn id="17438" idx="0"/>
            <a:endCxn id="17448" idx="2"/>
          </p:cNvCxnSpPr>
          <p:nvPr/>
        </p:nvCxnSpPr>
        <p:spPr bwMode="auto">
          <a:xfrm rot="5400000" flipH="1">
            <a:off x="2822575" y="4144963"/>
            <a:ext cx="395288" cy="4762"/>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0" name="_s1035"/>
          <p:cNvCxnSpPr>
            <a:cxnSpLocks noChangeShapeType="1"/>
            <a:stCxn id="17437" idx="0"/>
            <a:endCxn id="17438" idx="2"/>
          </p:cNvCxnSpPr>
          <p:nvPr/>
        </p:nvCxnSpPr>
        <p:spPr bwMode="auto">
          <a:xfrm rot="-5400000">
            <a:off x="2810669" y="4863307"/>
            <a:ext cx="419100" cy="476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1" name="_s1037"/>
          <p:cNvCxnSpPr>
            <a:cxnSpLocks noChangeShapeType="1"/>
            <a:stCxn id="17435" idx="0"/>
            <a:endCxn id="17434" idx="2"/>
          </p:cNvCxnSpPr>
          <p:nvPr/>
        </p:nvCxnSpPr>
        <p:spPr bwMode="auto">
          <a:xfrm rot="5400000" flipH="1" flipV="1">
            <a:off x="2371725" y="2930526"/>
            <a:ext cx="454025" cy="100965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2" name="_s1038"/>
          <p:cNvCxnSpPr>
            <a:cxnSpLocks noChangeShapeType="1"/>
            <a:stCxn id="17434" idx="0"/>
            <a:endCxn id="17432" idx="2"/>
          </p:cNvCxnSpPr>
          <p:nvPr/>
        </p:nvCxnSpPr>
        <p:spPr bwMode="auto">
          <a:xfrm rot="16200000" flipV="1">
            <a:off x="2468563" y="2352675"/>
            <a:ext cx="449262" cy="82073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73" name="_s1040"/>
          <p:cNvCxnSpPr>
            <a:cxnSpLocks noChangeShapeType="1"/>
            <a:stCxn id="17433" idx="0"/>
            <a:endCxn id="17432" idx="2"/>
          </p:cNvCxnSpPr>
          <p:nvPr/>
        </p:nvCxnSpPr>
        <p:spPr bwMode="auto">
          <a:xfrm rot="-5400000">
            <a:off x="1771650" y="2422526"/>
            <a:ext cx="395287" cy="627062"/>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432" name="_s1041"/>
          <p:cNvSpPr>
            <a:spLocks noChangeArrowheads="1"/>
          </p:cNvSpPr>
          <p:nvPr/>
        </p:nvSpPr>
        <p:spPr bwMode="auto">
          <a:xfrm>
            <a:off x="1851025" y="2260600"/>
            <a:ext cx="863600" cy="277813"/>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All Accounts 0</a:t>
            </a:r>
          </a:p>
        </p:txBody>
      </p:sp>
      <p:sp>
        <p:nvSpPr>
          <p:cNvPr id="17433" name="_s1042"/>
          <p:cNvSpPr>
            <a:spLocks noChangeArrowheads="1"/>
          </p:cNvSpPr>
          <p:nvPr/>
        </p:nvSpPr>
        <p:spPr bwMode="auto">
          <a:xfrm>
            <a:off x="1223963" y="2933700"/>
            <a:ext cx="863600" cy="277813"/>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Balance Sheet 1</a:t>
            </a:r>
          </a:p>
        </p:txBody>
      </p:sp>
      <p:sp>
        <p:nvSpPr>
          <p:cNvPr id="17434" name="_s1044"/>
          <p:cNvSpPr>
            <a:spLocks noChangeArrowheads="1"/>
          </p:cNvSpPr>
          <p:nvPr/>
        </p:nvSpPr>
        <p:spPr bwMode="auto">
          <a:xfrm>
            <a:off x="2581275" y="2987675"/>
            <a:ext cx="1042988" cy="220663"/>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Income Statement 4</a:t>
            </a:r>
          </a:p>
        </p:txBody>
      </p:sp>
      <p:sp>
        <p:nvSpPr>
          <p:cNvPr id="17435" name="_s1045"/>
          <p:cNvSpPr>
            <a:spLocks noChangeArrowheads="1"/>
          </p:cNvSpPr>
          <p:nvPr/>
        </p:nvSpPr>
        <p:spPr bwMode="auto">
          <a:xfrm>
            <a:off x="1662113" y="3662363"/>
            <a:ext cx="863600" cy="277812"/>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Revenues 40</a:t>
            </a:r>
          </a:p>
        </p:txBody>
      </p:sp>
      <p:sp>
        <p:nvSpPr>
          <p:cNvPr id="17436" name="_s1046"/>
          <p:cNvSpPr>
            <a:spLocks noChangeArrowheads="1"/>
          </p:cNvSpPr>
          <p:nvPr/>
        </p:nvSpPr>
        <p:spPr bwMode="auto">
          <a:xfrm>
            <a:off x="1485900" y="4411663"/>
            <a:ext cx="979488" cy="225425"/>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Purchased</a:t>
            </a:r>
          </a:p>
          <a:p>
            <a:pPr algn="ctr" eaLnBrk="0" hangingPunct="0">
              <a:defRPr/>
            </a:pPr>
            <a:r>
              <a:rPr lang="en-US" sz="800" b="1" dirty="0">
                <a:solidFill>
                  <a:schemeClr val="accent5">
                    <a:lumMod val="50000"/>
                  </a:schemeClr>
                </a:solidFill>
              </a:rPr>
              <a:t> Personal </a:t>
            </a:r>
            <a:r>
              <a:rPr lang="en-US" sz="800" b="1" dirty="0" err="1">
                <a:solidFill>
                  <a:schemeClr val="accent5">
                    <a:lumMod val="50000"/>
                  </a:schemeClr>
                </a:solidFill>
              </a:rPr>
              <a:t>Svcs</a:t>
            </a:r>
            <a:r>
              <a:rPr lang="en-US" sz="800" b="1" dirty="0">
                <a:solidFill>
                  <a:schemeClr val="accent5">
                    <a:lumMod val="50000"/>
                  </a:schemeClr>
                </a:solidFill>
              </a:rPr>
              <a:t> 510</a:t>
            </a:r>
            <a:endParaRPr lang="en-US" sz="400" b="1" dirty="0">
              <a:solidFill>
                <a:schemeClr val="accent5">
                  <a:lumMod val="50000"/>
                </a:schemeClr>
              </a:solidFill>
            </a:endParaRPr>
          </a:p>
        </p:txBody>
      </p:sp>
      <p:sp>
        <p:nvSpPr>
          <p:cNvPr id="17437" name="_s1047"/>
          <p:cNvSpPr>
            <a:spLocks noChangeArrowheads="1"/>
          </p:cNvSpPr>
          <p:nvPr/>
        </p:nvSpPr>
        <p:spPr bwMode="auto">
          <a:xfrm>
            <a:off x="2587625" y="5075238"/>
            <a:ext cx="858838"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Supplies &amp; </a:t>
            </a:r>
          </a:p>
          <a:p>
            <a:pPr algn="ctr">
              <a:defRPr/>
            </a:pPr>
            <a:r>
              <a:rPr lang="en-US" sz="800" b="1" dirty="0">
                <a:solidFill>
                  <a:schemeClr val="accent5">
                    <a:lumMod val="50000"/>
                  </a:schemeClr>
                </a:solidFill>
              </a:rPr>
              <a:t>Materials 5210</a:t>
            </a:r>
          </a:p>
        </p:txBody>
      </p:sp>
      <p:sp>
        <p:nvSpPr>
          <p:cNvPr id="17438" name="_s1048"/>
          <p:cNvSpPr>
            <a:spLocks noChangeArrowheads="1"/>
          </p:cNvSpPr>
          <p:nvPr/>
        </p:nvSpPr>
        <p:spPr bwMode="auto">
          <a:xfrm>
            <a:off x="2592388" y="4344988"/>
            <a:ext cx="858837"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Supplies &amp;</a:t>
            </a:r>
          </a:p>
          <a:p>
            <a:pPr algn="ctr">
              <a:defRPr/>
            </a:pPr>
            <a:r>
              <a:rPr lang="en-US" sz="800" b="1" dirty="0">
                <a:solidFill>
                  <a:schemeClr val="accent5">
                    <a:lumMod val="50000"/>
                  </a:schemeClr>
                </a:solidFill>
              </a:rPr>
              <a:t> </a:t>
            </a:r>
            <a:r>
              <a:rPr lang="en-US" sz="800" b="1" dirty="0" err="1">
                <a:solidFill>
                  <a:schemeClr val="accent5">
                    <a:lumMod val="50000"/>
                  </a:schemeClr>
                </a:solidFill>
              </a:rPr>
              <a:t>Maint</a:t>
            </a:r>
            <a:r>
              <a:rPr lang="en-US" sz="800" b="1" dirty="0">
                <a:solidFill>
                  <a:schemeClr val="accent5">
                    <a:lumMod val="50000"/>
                  </a:schemeClr>
                </a:solidFill>
              </a:rPr>
              <a:t> 520</a:t>
            </a:r>
          </a:p>
        </p:txBody>
      </p:sp>
      <p:sp>
        <p:nvSpPr>
          <p:cNvPr id="17439" name="_s1049"/>
          <p:cNvSpPr>
            <a:spLocks noChangeArrowheads="1"/>
          </p:cNvSpPr>
          <p:nvPr/>
        </p:nvSpPr>
        <p:spPr bwMode="auto">
          <a:xfrm>
            <a:off x="388938" y="4354513"/>
            <a:ext cx="860425"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Payroll Personal </a:t>
            </a:r>
          </a:p>
          <a:p>
            <a:pPr algn="ctr">
              <a:defRPr/>
            </a:pPr>
            <a:r>
              <a:rPr lang="en-US" sz="800" b="1" dirty="0">
                <a:solidFill>
                  <a:schemeClr val="accent5">
                    <a:lumMod val="50000"/>
                  </a:schemeClr>
                </a:solidFill>
              </a:rPr>
              <a:t>Services 500</a:t>
            </a:r>
          </a:p>
        </p:txBody>
      </p:sp>
      <p:sp>
        <p:nvSpPr>
          <p:cNvPr id="17440" name="_s1050"/>
          <p:cNvSpPr>
            <a:spLocks noChangeArrowheads="1"/>
          </p:cNvSpPr>
          <p:nvPr/>
        </p:nvSpPr>
        <p:spPr bwMode="auto">
          <a:xfrm>
            <a:off x="390525" y="5075238"/>
            <a:ext cx="858838" cy="311150"/>
          </a:xfrm>
          <a:prstGeom prst="roundRect">
            <a:avLst>
              <a:gd name="adj" fmla="val 16667"/>
            </a:avLst>
          </a:prstGeom>
          <a:solidFill>
            <a:srgbClr val="FFFFCC"/>
          </a:solidFill>
          <a:ln w="9525">
            <a:solidFill>
              <a:schemeClr val="tx1"/>
            </a:solidFill>
            <a:round/>
            <a:headEnd/>
            <a:tailEnd/>
          </a:ln>
        </p:spPr>
        <p:txBody>
          <a:bodyPr wrap="none" lIns="85149" tIns="42574" rIns="85149" bIns="42574" anchor="ctr"/>
          <a:lstStyle/>
          <a:p>
            <a:pPr algn="ctr">
              <a:defRPr/>
            </a:pPr>
            <a:r>
              <a:rPr lang="en-US" sz="800" b="1" dirty="0">
                <a:solidFill>
                  <a:schemeClr val="accent5">
                    <a:lumMod val="50000"/>
                  </a:schemeClr>
                </a:solidFill>
              </a:rPr>
              <a:t>Payroll 5010</a:t>
            </a:r>
          </a:p>
        </p:txBody>
      </p:sp>
      <p:sp>
        <p:nvSpPr>
          <p:cNvPr id="17441" name="_s1051"/>
          <p:cNvSpPr>
            <a:spLocks noChangeArrowheads="1"/>
          </p:cNvSpPr>
          <p:nvPr/>
        </p:nvSpPr>
        <p:spPr bwMode="auto">
          <a:xfrm>
            <a:off x="1646238" y="5075238"/>
            <a:ext cx="863600" cy="311150"/>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Edible Prod &amp;</a:t>
            </a:r>
          </a:p>
          <a:p>
            <a:pPr algn="ctr">
              <a:defRPr/>
            </a:pPr>
            <a:r>
              <a:rPr lang="en-US" sz="800" b="1" dirty="0">
                <a:solidFill>
                  <a:schemeClr val="accent5">
                    <a:lumMod val="50000"/>
                  </a:schemeClr>
                </a:solidFill>
              </a:rPr>
              <a:t>Food 5200</a:t>
            </a:r>
          </a:p>
        </p:txBody>
      </p:sp>
      <p:sp>
        <p:nvSpPr>
          <p:cNvPr id="17442" name="_s1061"/>
          <p:cNvSpPr>
            <a:spLocks noChangeArrowheads="1"/>
          </p:cNvSpPr>
          <p:nvPr/>
        </p:nvSpPr>
        <p:spPr bwMode="auto">
          <a:xfrm>
            <a:off x="3557588" y="3676650"/>
            <a:ext cx="863600" cy="277813"/>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Other Sources/</a:t>
            </a:r>
          </a:p>
          <a:p>
            <a:pPr algn="ctr">
              <a:defRPr/>
            </a:pPr>
            <a:r>
              <a:rPr lang="en-US" sz="800" b="1" dirty="0">
                <a:solidFill>
                  <a:schemeClr val="accent5">
                    <a:lumMod val="50000"/>
                  </a:schemeClr>
                </a:solidFill>
              </a:rPr>
              <a:t>Used 80</a:t>
            </a:r>
          </a:p>
        </p:txBody>
      </p:sp>
      <p:sp>
        <p:nvSpPr>
          <p:cNvPr id="17443" name="_s1063"/>
          <p:cNvSpPr>
            <a:spLocks noChangeArrowheads="1"/>
          </p:cNvSpPr>
          <p:nvPr/>
        </p:nvSpPr>
        <p:spPr bwMode="auto">
          <a:xfrm>
            <a:off x="3624263" y="4351338"/>
            <a:ext cx="863600" cy="311150"/>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Equip 530</a:t>
            </a:r>
          </a:p>
        </p:txBody>
      </p:sp>
      <p:sp>
        <p:nvSpPr>
          <p:cNvPr id="17444" name="_s1064"/>
          <p:cNvSpPr>
            <a:spLocks noChangeArrowheads="1"/>
          </p:cNvSpPr>
          <p:nvPr/>
        </p:nvSpPr>
        <p:spPr bwMode="auto">
          <a:xfrm>
            <a:off x="4643438" y="5060950"/>
            <a:ext cx="863600" cy="311150"/>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Debt </a:t>
            </a:r>
            <a:r>
              <a:rPr lang="en-US" sz="800" b="1" dirty="0" err="1">
                <a:solidFill>
                  <a:schemeClr val="accent5">
                    <a:lumMod val="50000"/>
                  </a:schemeClr>
                </a:solidFill>
              </a:rPr>
              <a:t>Svcs</a:t>
            </a:r>
            <a:r>
              <a:rPr lang="en-US" sz="800" b="1" dirty="0">
                <a:solidFill>
                  <a:schemeClr val="accent5">
                    <a:lumMod val="50000"/>
                  </a:schemeClr>
                </a:solidFill>
              </a:rPr>
              <a:t> 5910</a:t>
            </a:r>
          </a:p>
        </p:txBody>
      </p:sp>
      <p:sp>
        <p:nvSpPr>
          <p:cNvPr id="19487" name="Rectangle 38"/>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Budget Translate Tree</a:t>
            </a:r>
          </a:p>
        </p:txBody>
      </p:sp>
      <p:sp>
        <p:nvSpPr>
          <p:cNvPr id="19488" name="Rectangle 39"/>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Account Chartfield</a:t>
            </a:r>
          </a:p>
        </p:txBody>
      </p:sp>
      <p:sp>
        <p:nvSpPr>
          <p:cNvPr id="19489" name="Text Box 40"/>
          <p:cNvSpPr txBox="1">
            <a:spLocks noChangeArrowheads="1"/>
          </p:cNvSpPr>
          <p:nvPr/>
        </p:nvSpPr>
        <p:spPr bwMode="auto">
          <a:xfrm>
            <a:off x="0" y="13382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AU" b="1">
                <a:solidFill>
                  <a:srgbClr val="FFFFFF"/>
                </a:solidFill>
              </a:rPr>
              <a:t>Budgets will be established at different levels of the Account Hierarchy</a:t>
            </a:r>
            <a:endParaRPr lang="en-US" b="1">
              <a:solidFill>
                <a:srgbClr val="FFFFFF"/>
              </a:solidFill>
            </a:endParaRPr>
          </a:p>
        </p:txBody>
      </p:sp>
      <p:sp>
        <p:nvSpPr>
          <p:cNvPr id="17448" name="_s1045"/>
          <p:cNvSpPr>
            <a:spLocks noChangeArrowheads="1"/>
          </p:cNvSpPr>
          <p:nvPr/>
        </p:nvSpPr>
        <p:spPr bwMode="auto">
          <a:xfrm>
            <a:off x="2586038" y="3671888"/>
            <a:ext cx="863600" cy="277812"/>
          </a:xfrm>
          <a:prstGeom prst="roundRect">
            <a:avLst>
              <a:gd name="adj" fmla="val 16667"/>
            </a:avLst>
          </a:prstGeom>
          <a:solidFill>
            <a:srgbClr val="FFFFCC"/>
          </a:solidFill>
          <a:ln w="9525">
            <a:solidFill>
              <a:schemeClr val="tx1"/>
            </a:solidFill>
            <a:round/>
            <a:headEnd/>
            <a:tailEnd/>
          </a:ln>
        </p:spPr>
        <p:txBody>
          <a:bodyPr wrap="none" lIns="9652" tIns="4826" rIns="9652" bIns="4826" anchor="ctr"/>
          <a:lstStyle/>
          <a:p>
            <a:pPr algn="ctr" eaLnBrk="0" hangingPunct="0">
              <a:defRPr/>
            </a:pPr>
            <a:r>
              <a:rPr lang="en-US" sz="800" b="1" dirty="0">
                <a:solidFill>
                  <a:schemeClr val="accent5">
                    <a:lumMod val="50000"/>
                  </a:schemeClr>
                </a:solidFill>
              </a:rPr>
              <a:t>Expenses 50</a:t>
            </a:r>
          </a:p>
        </p:txBody>
      </p:sp>
      <p:cxnSp>
        <p:nvCxnSpPr>
          <p:cNvPr id="19491" name="_s1040"/>
          <p:cNvCxnSpPr>
            <a:cxnSpLocks noChangeShapeType="1"/>
            <a:stCxn id="17448" idx="0"/>
            <a:endCxn id="17434" idx="2"/>
          </p:cNvCxnSpPr>
          <p:nvPr/>
        </p:nvCxnSpPr>
        <p:spPr bwMode="auto">
          <a:xfrm rot="5400000" flipH="1" flipV="1">
            <a:off x="2828926" y="3397250"/>
            <a:ext cx="463550" cy="85725"/>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492" name="_s1031"/>
          <p:cNvCxnSpPr>
            <a:cxnSpLocks noChangeShapeType="1"/>
            <a:stCxn id="17440" idx="0"/>
            <a:endCxn id="17439" idx="2"/>
          </p:cNvCxnSpPr>
          <p:nvPr/>
        </p:nvCxnSpPr>
        <p:spPr bwMode="auto">
          <a:xfrm rot="16200000" flipV="1">
            <a:off x="615156" y="4869657"/>
            <a:ext cx="409575" cy="158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452" name="_s1064"/>
          <p:cNvSpPr>
            <a:spLocks noChangeArrowheads="1"/>
          </p:cNvSpPr>
          <p:nvPr/>
        </p:nvSpPr>
        <p:spPr bwMode="auto">
          <a:xfrm>
            <a:off x="3624263" y="5056188"/>
            <a:ext cx="863600" cy="311150"/>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Office Equip 5311</a:t>
            </a:r>
          </a:p>
        </p:txBody>
      </p:sp>
      <p:sp>
        <p:nvSpPr>
          <p:cNvPr id="17453" name="_s1047"/>
          <p:cNvSpPr>
            <a:spLocks noChangeArrowheads="1"/>
          </p:cNvSpPr>
          <p:nvPr/>
        </p:nvSpPr>
        <p:spPr bwMode="auto">
          <a:xfrm>
            <a:off x="2954338" y="5784850"/>
            <a:ext cx="858837"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Data Processing </a:t>
            </a:r>
          </a:p>
          <a:p>
            <a:pPr algn="ctr">
              <a:defRPr/>
            </a:pPr>
            <a:r>
              <a:rPr lang="en-US" sz="800" b="1" dirty="0">
                <a:solidFill>
                  <a:schemeClr val="accent5">
                    <a:lumMod val="50000"/>
                  </a:schemeClr>
                </a:solidFill>
              </a:rPr>
              <a:t>521105</a:t>
            </a:r>
          </a:p>
        </p:txBody>
      </p:sp>
      <p:sp>
        <p:nvSpPr>
          <p:cNvPr id="17454" name="_s1047"/>
          <p:cNvSpPr>
            <a:spLocks noChangeArrowheads="1"/>
          </p:cNvSpPr>
          <p:nvPr/>
        </p:nvSpPr>
        <p:spPr bwMode="auto">
          <a:xfrm>
            <a:off x="2035175" y="5780088"/>
            <a:ext cx="858838"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Software</a:t>
            </a:r>
          </a:p>
          <a:p>
            <a:pPr algn="ctr">
              <a:defRPr/>
            </a:pPr>
            <a:r>
              <a:rPr lang="en-US" sz="800" b="1" dirty="0">
                <a:solidFill>
                  <a:schemeClr val="accent5">
                    <a:lumMod val="50000"/>
                  </a:schemeClr>
                </a:solidFill>
              </a:rPr>
              <a:t> </a:t>
            </a:r>
            <a:r>
              <a:rPr lang="en-US" sz="800" b="1" dirty="0" err="1">
                <a:solidFill>
                  <a:schemeClr val="accent5">
                    <a:lumMod val="50000"/>
                  </a:schemeClr>
                </a:solidFill>
              </a:rPr>
              <a:t>Pkg</a:t>
            </a:r>
            <a:r>
              <a:rPr lang="en-US" sz="800" b="1" dirty="0">
                <a:solidFill>
                  <a:schemeClr val="accent5">
                    <a:lumMod val="50000"/>
                  </a:schemeClr>
                </a:solidFill>
              </a:rPr>
              <a:t> 521106</a:t>
            </a:r>
          </a:p>
        </p:txBody>
      </p:sp>
      <p:sp>
        <p:nvSpPr>
          <p:cNvPr id="17455" name="_s1047"/>
          <p:cNvSpPr>
            <a:spLocks noChangeArrowheads="1"/>
          </p:cNvSpPr>
          <p:nvPr/>
        </p:nvSpPr>
        <p:spPr bwMode="auto">
          <a:xfrm>
            <a:off x="187325" y="5775325"/>
            <a:ext cx="858838"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Basic Wages</a:t>
            </a:r>
          </a:p>
          <a:p>
            <a:pPr algn="ctr">
              <a:defRPr/>
            </a:pPr>
            <a:r>
              <a:rPr lang="en-US" sz="800" b="1" dirty="0">
                <a:solidFill>
                  <a:schemeClr val="accent5">
                    <a:lumMod val="50000"/>
                  </a:schemeClr>
                </a:solidFill>
              </a:rPr>
              <a:t>501001</a:t>
            </a:r>
          </a:p>
        </p:txBody>
      </p:sp>
      <p:sp>
        <p:nvSpPr>
          <p:cNvPr id="17456" name="_s1047"/>
          <p:cNvSpPr>
            <a:spLocks noChangeArrowheads="1"/>
          </p:cNvSpPr>
          <p:nvPr/>
        </p:nvSpPr>
        <p:spPr bwMode="auto">
          <a:xfrm>
            <a:off x="1096963" y="5784850"/>
            <a:ext cx="858837"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Overtime</a:t>
            </a:r>
          </a:p>
          <a:p>
            <a:pPr algn="ctr">
              <a:defRPr/>
            </a:pPr>
            <a:r>
              <a:rPr lang="en-US" sz="800" b="1" dirty="0">
                <a:solidFill>
                  <a:schemeClr val="accent5">
                    <a:lumMod val="50000"/>
                  </a:schemeClr>
                </a:solidFill>
              </a:rPr>
              <a:t>501101</a:t>
            </a:r>
          </a:p>
        </p:txBody>
      </p:sp>
      <p:sp>
        <p:nvSpPr>
          <p:cNvPr id="17457" name="_s1047"/>
          <p:cNvSpPr>
            <a:spLocks noChangeArrowheads="1"/>
          </p:cNvSpPr>
          <p:nvPr/>
        </p:nvSpPr>
        <p:spPr bwMode="auto">
          <a:xfrm>
            <a:off x="3892550" y="5794375"/>
            <a:ext cx="858838"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Calculators</a:t>
            </a:r>
          </a:p>
          <a:p>
            <a:pPr algn="ctr">
              <a:defRPr/>
            </a:pPr>
            <a:r>
              <a:rPr lang="en-US" sz="800" b="1" dirty="0">
                <a:solidFill>
                  <a:schemeClr val="accent5">
                    <a:lumMod val="50000"/>
                  </a:schemeClr>
                </a:solidFill>
              </a:rPr>
              <a:t>531102</a:t>
            </a:r>
          </a:p>
        </p:txBody>
      </p:sp>
      <p:sp>
        <p:nvSpPr>
          <p:cNvPr id="17458" name="_s1047"/>
          <p:cNvSpPr>
            <a:spLocks noChangeArrowheads="1"/>
          </p:cNvSpPr>
          <p:nvPr/>
        </p:nvSpPr>
        <p:spPr bwMode="auto">
          <a:xfrm>
            <a:off x="4816475" y="5789613"/>
            <a:ext cx="858838" cy="311150"/>
          </a:xfrm>
          <a:prstGeom prst="roundRect">
            <a:avLst>
              <a:gd name="adj" fmla="val 16667"/>
            </a:avLst>
          </a:prstGeom>
          <a:solidFill>
            <a:srgbClr val="FFFFCC"/>
          </a:solidFill>
          <a:ln w="9525">
            <a:solidFill>
              <a:schemeClr val="tx1"/>
            </a:solidFill>
            <a:round/>
            <a:headEnd/>
            <a:tailEnd/>
          </a:ln>
        </p:spPr>
        <p:txBody>
          <a:bodyPr wrap="none" lIns="95806" tIns="47902" rIns="95806" bIns="47902" anchor="ctr"/>
          <a:lstStyle/>
          <a:p>
            <a:pPr algn="ctr">
              <a:defRPr/>
            </a:pPr>
            <a:r>
              <a:rPr lang="en-US" sz="800" b="1" dirty="0">
                <a:solidFill>
                  <a:schemeClr val="accent5">
                    <a:lumMod val="50000"/>
                  </a:schemeClr>
                </a:solidFill>
              </a:rPr>
              <a:t>Filing Cabinets</a:t>
            </a:r>
          </a:p>
          <a:p>
            <a:pPr algn="ctr">
              <a:defRPr/>
            </a:pPr>
            <a:r>
              <a:rPr lang="en-US" sz="800" b="1" dirty="0">
                <a:solidFill>
                  <a:schemeClr val="accent5">
                    <a:lumMod val="50000"/>
                  </a:schemeClr>
                </a:solidFill>
              </a:rPr>
              <a:t>531105</a:t>
            </a:r>
          </a:p>
        </p:txBody>
      </p:sp>
      <p:cxnSp>
        <p:nvCxnSpPr>
          <p:cNvPr id="19501" name="_s1031"/>
          <p:cNvCxnSpPr>
            <a:cxnSpLocks noChangeShapeType="1"/>
            <a:stCxn id="17452" idx="0"/>
            <a:endCxn id="17443" idx="2"/>
          </p:cNvCxnSpPr>
          <p:nvPr/>
        </p:nvCxnSpPr>
        <p:spPr bwMode="auto">
          <a:xfrm rot="-5400000">
            <a:off x="3859213" y="4859338"/>
            <a:ext cx="393700"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17460" name="_s1063"/>
          <p:cNvSpPr>
            <a:spLocks noChangeArrowheads="1"/>
          </p:cNvSpPr>
          <p:nvPr/>
        </p:nvSpPr>
        <p:spPr bwMode="auto">
          <a:xfrm>
            <a:off x="4576763" y="4360863"/>
            <a:ext cx="863600" cy="311150"/>
          </a:xfrm>
          <a:prstGeom prst="roundRect">
            <a:avLst>
              <a:gd name="adj" fmla="val 16667"/>
            </a:avLst>
          </a:prstGeom>
          <a:solidFill>
            <a:srgbClr val="FFFFCC"/>
          </a:solidFill>
          <a:ln w="9525">
            <a:solidFill>
              <a:schemeClr val="tx1"/>
            </a:solidFill>
            <a:round/>
            <a:headEnd/>
            <a:tailEnd/>
          </a:ln>
        </p:spPr>
        <p:txBody>
          <a:bodyPr wrap="none" anchor="ctr"/>
          <a:lstStyle/>
          <a:p>
            <a:pPr algn="ctr">
              <a:defRPr/>
            </a:pPr>
            <a:r>
              <a:rPr lang="en-US" sz="800" b="1" dirty="0">
                <a:solidFill>
                  <a:schemeClr val="accent5">
                    <a:lumMod val="50000"/>
                  </a:schemeClr>
                </a:solidFill>
              </a:rPr>
              <a:t>Debt Svc 591</a:t>
            </a:r>
          </a:p>
        </p:txBody>
      </p:sp>
      <p:cxnSp>
        <p:nvCxnSpPr>
          <p:cNvPr id="19503" name="_s1028"/>
          <p:cNvCxnSpPr>
            <a:cxnSpLocks noChangeShapeType="1"/>
            <a:stCxn id="17460" idx="0"/>
            <a:endCxn id="17448" idx="2"/>
          </p:cNvCxnSpPr>
          <p:nvPr/>
        </p:nvCxnSpPr>
        <p:spPr bwMode="auto">
          <a:xfrm rot="5400000" flipH="1">
            <a:off x="3807619" y="3159919"/>
            <a:ext cx="411163" cy="1990725"/>
          </a:xfrm>
          <a:prstGeom prst="bentConnector3">
            <a:avLst>
              <a:gd name="adj1" fmla="val 4980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4" name="_s1031"/>
          <p:cNvCxnSpPr>
            <a:cxnSpLocks noChangeShapeType="1"/>
            <a:stCxn id="17455" idx="0"/>
            <a:endCxn id="17440" idx="2"/>
          </p:cNvCxnSpPr>
          <p:nvPr/>
        </p:nvCxnSpPr>
        <p:spPr bwMode="auto">
          <a:xfrm rot="-5400000">
            <a:off x="524669" y="5479257"/>
            <a:ext cx="388937" cy="203200"/>
          </a:xfrm>
          <a:prstGeom prst="bentConnector3">
            <a:avLst>
              <a:gd name="adj1" fmla="val 4979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5" name="_s1031"/>
          <p:cNvCxnSpPr>
            <a:cxnSpLocks noChangeShapeType="1"/>
            <a:stCxn id="17456" idx="0"/>
            <a:endCxn id="17440" idx="2"/>
          </p:cNvCxnSpPr>
          <p:nvPr/>
        </p:nvCxnSpPr>
        <p:spPr bwMode="auto">
          <a:xfrm rot="5400000" flipH="1">
            <a:off x="974726" y="5232400"/>
            <a:ext cx="398462" cy="706437"/>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6" name="_s1031"/>
          <p:cNvCxnSpPr>
            <a:cxnSpLocks noChangeShapeType="1"/>
            <a:stCxn id="17454" idx="0"/>
            <a:endCxn id="17437" idx="2"/>
          </p:cNvCxnSpPr>
          <p:nvPr/>
        </p:nvCxnSpPr>
        <p:spPr bwMode="auto">
          <a:xfrm rot="-5400000">
            <a:off x="2544763" y="5307013"/>
            <a:ext cx="393700" cy="55245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7" name="_s1031"/>
          <p:cNvCxnSpPr>
            <a:cxnSpLocks noChangeShapeType="1"/>
            <a:stCxn id="17453" idx="0"/>
            <a:endCxn id="17437" idx="2"/>
          </p:cNvCxnSpPr>
          <p:nvPr/>
        </p:nvCxnSpPr>
        <p:spPr bwMode="auto">
          <a:xfrm rot="5400000" flipH="1">
            <a:off x="3001963" y="5402263"/>
            <a:ext cx="398462" cy="366712"/>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8" name="_s1031"/>
          <p:cNvCxnSpPr>
            <a:cxnSpLocks noChangeShapeType="1"/>
            <a:stCxn id="17457" idx="0"/>
          </p:cNvCxnSpPr>
          <p:nvPr/>
        </p:nvCxnSpPr>
        <p:spPr bwMode="auto">
          <a:xfrm rot="5400000" flipH="1" flipV="1">
            <a:off x="4515644" y="5395119"/>
            <a:ext cx="204787" cy="5937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9509" name="_s1031"/>
          <p:cNvCxnSpPr>
            <a:cxnSpLocks noChangeShapeType="1"/>
            <a:stCxn id="17458" idx="0"/>
            <a:endCxn id="17452" idx="2"/>
          </p:cNvCxnSpPr>
          <p:nvPr/>
        </p:nvCxnSpPr>
        <p:spPr bwMode="auto">
          <a:xfrm rot="16200000" flipV="1">
            <a:off x="4440238" y="4983163"/>
            <a:ext cx="422275" cy="1190625"/>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468" name="AutoShape 62"/>
          <p:cNvSpPr>
            <a:spLocks noChangeArrowheads="1"/>
          </p:cNvSpPr>
          <p:nvPr/>
        </p:nvSpPr>
        <p:spPr bwMode="auto">
          <a:xfrm rot="10790979">
            <a:off x="5720451" y="3363416"/>
            <a:ext cx="3292475" cy="690563"/>
          </a:xfrm>
          <a:prstGeom prst="notchedRightArrow">
            <a:avLst>
              <a:gd name="adj1" fmla="val 50000"/>
              <a:gd name="adj2" fmla="val 30935"/>
            </a:avLst>
          </a:prstGeom>
          <a:solidFill>
            <a:schemeClr val="accent1">
              <a:lumMod val="50000"/>
            </a:schemeClr>
          </a:solidFill>
          <a:ln w="9525">
            <a:solidFill>
              <a:schemeClr val="tx1"/>
            </a:solidFill>
            <a:miter lim="800000"/>
            <a:headEnd/>
            <a:tailEnd/>
          </a:ln>
        </p:spPr>
        <p:txBody>
          <a:bodyPr wrap="none" anchor="ctr"/>
          <a:lstStyle/>
          <a:p>
            <a:pPr>
              <a:defRPr/>
            </a:pPr>
            <a:endParaRPr lang="en-US"/>
          </a:p>
        </p:txBody>
      </p:sp>
      <p:sp>
        <p:nvSpPr>
          <p:cNvPr id="19511" name="Rectangle 63"/>
          <p:cNvSpPr>
            <a:spLocks noChangeArrowheads="1"/>
          </p:cNvSpPr>
          <p:nvPr/>
        </p:nvSpPr>
        <p:spPr bwMode="auto">
          <a:xfrm>
            <a:off x="6078538" y="3546474"/>
            <a:ext cx="17748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AU" b="1" dirty="0"/>
              <a:t>Appropriation </a:t>
            </a:r>
            <a:endParaRPr lang="en-US" b="1" dirty="0"/>
          </a:p>
        </p:txBody>
      </p:sp>
      <p:cxnSp>
        <p:nvCxnSpPr>
          <p:cNvPr id="60" name="_s1031"/>
          <p:cNvCxnSpPr>
            <a:cxnSpLocks noChangeShapeType="1"/>
          </p:cNvCxnSpPr>
          <p:nvPr/>
        </p:nvCxnSpPr>
        <p:spPr bwMode="auto">
          <a:xfrm rot="16200000" flipV="1">
            <a:off x="4887116" y="4876006"/>
            <a:ext cx="409575" cy="158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43CE075A-26B8-4FA5-A5FE-08481C55337D}" type="slidenum">
              <a:rPr lang="en-US" smtClean="0"/>
              <a:pPr>
                <a:defRPr/>
              </a:pPr>
              <a:t>50</a:t>
            </a:fld>
            <a:endParaRPr lang="en-US"/>
          </a:p>
        </p:txBody>
      </p:sp>
      <p:sp>
        <p:nvSpPr>
          <p:cNvPr id="9" name="Title 4"/>
          <p:cNvSpPr>
            <a:spLocks noGrp="1"/>
          </p:cNvSpPr>
          <p:nvPr>
            <p:ph type="title"/>
          </p:nvPr>
        </p:nvSpPr>
        <p:spPr>
          <a:xfrm>
            <a:off x="342900" y="330200"/>
            <a:ext cx="8305800" cy="665988"/>
          </a:xfrm>
        </p:spPr>
        <p:txBody>
          <a:bodyPr>
            <a:normAutofit fontScale="90000"/>
          </a:bodyPr>
          <a:lstStyle/>
          <a:p>
            <a:pPr>
              <a:defRPr/>
            </a:pPr>
            <a:r>
              <a:rPr lang="en-US" dirty="0">
                <a:solidFill>
                  <a:schemeClr val="tx1"/>
                </a:solidFill>
                <a:latin typeface="Arial" pitchFamily="34" charset="0"/>
                <a:cs typeface="Arial" pitchFamily="34" charset="0"/>
              </a:rPr>
              <a:t>Loading Budget/GL Journals</a:t>
            </a:r>
          </a:p>
        </p:txBody>
      </p:sp>
      <p:sp>
        <p:nvSpPr>
          <p:cNvPr id="10" name="TextBox 9"/>
          <p:cNvSpPr txBox="1"/>
          <p:nvPr/>
        </p:nvSpPr>
        <p:spPr>
          <a:xfrm>
            <a:off x="482600" y="1498600"/>
            <a:ext cx="7823200" cy="2308324"/>
          </a:xfrm>
          <a:prstGeom prst="rect">
            <a:avLst/>
          </a:prstGeom>
          <a:noFill/>
        </p:spPr>
        <p:txBody>
          <a:bodyPr wrap="square" rtlCol="0">
            <a:spAutoFit/>
          </a:bodyPr>
          <a:lstStyle/>
          <a:p>
            <a:r>
              <a:rPr lang="en-US" dirty="0"/>
              <a:t>Refer to the Spreadsheet Journal Upload Installation Instructions below.</a:t>
            </a:r>
          </a:p>
          <a:p>
            <a:endParaRPr lang="en-US" dirty="0"/>
          </a:p>
          <a:p>
            <a:r>
              <a:rPr lang="en-US" dirty="0"/>
              <a:t>If you have a lot of rows of data, you will want to use the Budget Journal Spreadsheet tool.  It is located on </a:t>
            </a:r>
            <a:r>
              <a:rPr lang="en-US" dirty="0">
                <a:hlinkClick r:id="rId2"/>
              </a:rPr>
              <a:t>https://obm.ohio.gov/wps/portal/gov/obm/areas-of-interest/agency-overview/resources/forms</a:t>
            </a:r>
            <a:r>
              <a:rPr lang="en-US" dirty="0"/>
              <a:t> under the “Spreadsheet Journal Upload Files” section.</a:t>
            </a:r>
          </a:p>
          <a:p>
            <a:r>
              <a:rPr lang="en-US" dirty="0"/>
              <a:t>Save the highlighted files to a directory on  your computer or network.</a:t>
            </a:r>
          </a:p>
        </p:txBody>
      </p:sp>
      <p:pic>
        <p:nvPicPr>
          <p:cNvPr id="3" name="Picture 2">
            <a:extLst>
              <a:ext uri="{FF2B5EF4-FFF2-40B4-BE49-F238E27FC236}">
                <a16:creationId xmlns:a16="http://schemas.microsoft.com/office/drawing/2014/main" id="{68A2A72C-BE4E-4633-8C23-FC4D9A3BB6F8}"/>
              </a:ext>
            </a:extLst>
          </p:cNvPr>
          <p:cNvPicPr>
            <a:picLocks noChangeAspect="1"/>
          </p:cNvPicPr>
          <p:nvPr/>
        </p:nvPicPr>
        <p:blipFill>
          <a:blip r:embed="rId3"/>
          <a:stretch>
            <a:fillRect/>
          </a:stretch>
        </p:blipFill>
        <p:spPr>
          <a:xfrm>
            <a:off x="2426438" y="4427656"/>
            <a:ext cx="3711262" cy="2293819"/>
          </a:xfrm>
          <a:prstGeom prst="rect">
            <a:avLst/>
          </a:prstGeom>
        </p:spPr>
      </p:pic>
    </p:spTree>
    <p:extLst>
      <p:ext uri="{BB962C8B-B14F-4D97-AF65-F5344CB8AC3E}">
        <p14:creationId xmlns:p14="http://schemas.microsoft.com/office/powerpoint/2010/main" val="3808068913"/>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17600" y="254000"/>
            <a:ext cx="6324600" cy="914400"/>
          </a:xfrm>
        </p:spPr>
        <p:txBody>
          <a:bodyPr/>
          <a:lstStyle/>
          <a:p>
            <a:r>
              <a:rPr lang="en-US" dirty="0" err="1"/>
              <a:t>Chartfields</a:t>
            </a:r>
            <a:r>
              <a:rPr lang="en-US" dirty="0"/>
              <a:t> </a:t>
            </a:r>
          </a:p>
        </p:txBody>
      </p:sp>
      <p:sp>
        <p:nvSpPr>
          <p:cNvPr id="7" name="Slide Number Placeholder 6"/>
          <p:cNvSpPr>
            <a:spLocks noGrp="1"/>
          </p:cNvSpPr>
          <p:nvPr>
            <p:ph type="sldNum" sz="quarter" idx="10"/>
          </p:nvPr>
        </p:nvSpPr>
        <p:spPr/>
        <p:txBody>
          <a:bodyPr/>
          <a:lstStyle/>
          <a:p>
            <a:pPr>
              <a:defRPr/>
            </a:pPr>
            <a:fld id="{43CE075A-26B8-4FA5-A5FE-08481C55337D}" type="slidenum">
              <a:rPr lang="en-US" smtClean="0"/>
              <a:pPr>
                <a:defRPr/>
              </a:pPr>
              <a:t>51</a:t>
            </a:fld>
            <a:endParaRPr lang="en-US"/>
          </a:p>
        </p:txBody>
      </p:sp>
      <p:sp>
        <p:nvSpPr>
          <p:cNvPr id="10" name="TextBox 9"/>
          <p:cNvSpPr txBox="1"/>
          <p:nvPr/>
        </p:nvSpPr>
        <p:spPr>
          <a:xfrm>
            <a:off x="482600" y="1498600"/>
            <a:ext cx="7823200" cy="4524315"/>
          </a:xfrm>
          <a:prstGeom prst="rect">
            <a:avLst/>
          </a:prstGeom>
          <a:noFill/>
        </p:spPr>
        <p:txBody>
          <a:bodyPr wrap="square" rtlCol="0">
            <a:spAutoFit/>
          </a:bodyPr>
          <a:lstStyle/>
          <a:p>
            <a:r>
              <a:rPr lang="en-US" dirty="0"/>
              <a:t>Refer to the FIN Process Manual (fin.help4u.obm.ohio.gov) under General Ledger &gt; Steps for </a:t>
            </a:r>
            <a:r>
              <a:rPr lang="en-US" dirty="0" err="1"/>
              <a:t>Chartfields</a:t>
            </a:r>
            <a:endParaRPr lang="en-US" dirty="0"/>
          </a:p>
          <a:p>
            <a:endParaRPr lang="en-US" dirty="0"/>
          </a:p>
          <a:p>
            <a:endParaRPr lang="en-US" dirty="0"/>
          </a:p>
          <a:p>
            <a:pPr marL="285750" indent="-285750">
              <a:buFont typeface="Arial" panose="020B0604020202020204" pitchFamily="34" charset="0"/>
              <a:buChar char="•"/>
            </a:pPr>
            <a:r>
              <a:rPr lang="en-US" dirty="0"/>
              <a:t>You need to have the role of OH_GL_AGY_COA_REQUESTOR or OH_GL_AGY_COA_APPROVER.  It can be assigned via the FIN Online Security Form by your agency Security Designee.</a:t>
            </a:r>
          </a:p>
          <a:p>
            <a:endParaRPr lang="en-US" dirty="0"/>
          </a:p>
          <a:p>
            <a:pPr marL="285750" indent="-285750">
              <a:buFont typeface="Arial" panose="020B0604020202020204" pitchFamily="34" charset="0"/>
              <a:buChar char="•"/>
            </a:pPr>
            <a:r>
              <a:rPr lang="en-US" dirty="0"/>
              <a:t>EFFDT must be 1-1-1901 for all NEW </a:t>
            </a:r>
            <a:r>
              <a:rPr lang="en-US" dirty="0" err="1"/>
              <a:t>chartfield</a:t>
            </a:r>
            <a:r>
              <a:rPr lang="en-US" dirty="0"/>
              <a:t> values.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Chartfields must have active EFFDT on or before 7-1-2021 to use in budget journal for FY 2022 budget.  (unless needed for payroll for 1</a:t>
            </a:r>
            <a:r>
              <a:rPr lang="en-US" baseline="30000" dirty="0"/>
              <a:t>st</a:t>
            </a:r>
            <a:r>
              <a:rPr lang="en-US" dirty="0"/>
              <a:t> pay period of FY22, which must have 6-6-2021 EFFDT for combo code).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Chartfields can be requested through June 25, until COA security roles are turned off for year end close processing.</a:t>
            </a:r>
          </a:p>
        </p:txBody>
      </p:sp>
    </p:spTree>
    <p:extLst>
      <p:ext uri="{BB962C8B-B14F-4D97-AF65-F5344CB8AC3E}">
        <p14:creationId xmlns:p14="http://schemas.microsoft.com/office/powerpoint/2010/main" val="1596751350"/>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6"/>
          <p:cNvSpPr>
            <a:spLocks noGrp="1"/>
          </p:cNvSpPr>
          <p:nvPr>
            <p:ph type="sldNum" sz="quarter" idx="10"/>
          </p:nvPr>
        </p:nvSpPr>
        <p:spPr/>
        <p:txBody>
          <a:bodyPr/>
          <a:lstStyle/>
          <a:p>
            <a:pPr>
              <a:defRPr/>
            </a:pPr>
            <a:fld id="{C5D760EC-6990-460E-B133-FEC1D7C6606A}" type="slidenum">
              <a:rPr lang="en-US"/>
              <a:pPr>
                <a:defRPr/>
              </a:pPr>
              <a:t>52</a:t>
            </a:fld>
            <a:endParaRPr lang="en-US"/>
          </a:p>
        </p:txBody>
      </p:sp>
      <p:sp>
        <p:nvSpPr>
          <p:cNvPr id="58371" name="Rectangle 3"/>
          <p:cNvSpPr>
            <a:spLocks noChangeArrowheads="1"/>
          </p:cNvSpPr>
          <p:nvPr/>
        </p:nvSpPr>
        <p:spPr bwMode="auto">
          <a:xfrm>
            <a:off x="495300" y="838200"/>
            <a:ext cx="6324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800" b="1" i="1" dirty="0">
                <a:solidFill>
                  <a:srgbClr val="EEECC4"/>
                </a:solidFill>
                <a:latin typeface="Arial" pitchFamily="34" charset="0"/>
                <a:cs typeface="Arial" pitchFamily="34" charset="0"/>
              </a:rPr>
              <a:t>Questions?</a:t>
            </a:r>
          </a:p>
        </p:txBody>
      </p:sp>
      <p:sp>
        <p:nvSpPr>
          <p:cNvPr id="49156" name="Text Box 8">
            <a:hlinkClick r:id="rId3"/>
          </p:cNvPr>
          <p:cNvSpPr txBox="1">
            <a:spLocks noChangeArrowheads="1"/>
          </p:cNvSpPr>
          <p:nvPr/>
        </p:nvSpPr>
        <p:spPr bwMode="auto">
          <a:xfrm>
            <a:off x="1739900" y="3006725"/>
            <a:ext cx="4884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2400" dirty="0">
                <a:solidFill>
                  <a:schemeClr val="accent5">
                    <a:lumMod val="50000"/>
                  </a:schemeClr>
                </a:solidFill>
                <a:hlinkClick r:id="rId4"/>
              </a:rPr>
              <a:t>OBM.Chartfield@obm.ohio.gov</a:t>
            </a:r>
            <a:r>
              <a:rPr lang="en-US" sz="2400" dirty="0">
                <a:solidFill>
                  <a:schemeClr val="accent5">
                    <a:lumMod val="50000"/>
                  </a:schemeClr>
                </a:solidFill>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lide Number Placeholder 1"/>
          <p:cNvSpPr>
            <a:spLocks noGrp="1"/>
          </p:cNvSpPr>
          <p:nvPr>
            <p:ph type="sldNum" sz="quarter" idx="12"/>
          </p:nvPr>
        </p:nvSpPr>
        <p:spPr/>
        <p:txBody>
          <a:bodyPr/>
          <a:lstStyle/>
          <a:p>
            <a:pPr>
              <a:defRPr/>
            </a:pPr>
            <a:fld id="{C80FCC83-D626-4BFE-B19B-E6D7EA8E9716}" type="slidenum">
              <a:rPr lang="en-US"/>
              <a:pPr>
                <a:defRPr/>
              </a:pPr>
              <a:t>6</a:t>
            </a:fld>
            <a:endParaRPr lang="en-US"/>
          </a:p>
        </p:txBody>
      </p:sp>
      <p:sp>
        <p:nvSpPr>
          <p:cNvPr id="20483" name="Rectangle 2"/>
          <p:cNvSpPr>
            <a:spLocks noChangeArrowheads="1"/>
          </p:cNvSpPr>
          <p:nvPr/>
        </p:nvSpPr>
        <p:spPr bwMode="auto">
          <a:xfrm>
            <a:off x="0" y="1752600"/>
            <a:ext cx="9144000"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eaLnBrk="0" hangingPunct="0">
              <a:spcBef>
                <a:spcPct val="50000"/>
              </a:spcBef>
              <a:buClr>
                <a:schemeClr val="tx1"/>
              </a:buClr>
            </a:pPr>
            <a:r>
              <a:rPr lang="en-US" b="1" dirty="0">
                <a:solidFill>
                  <a:srgbClr val="EEECC4"/>
                </a:solidFill>
              </a:rPr>
              <a:t>	</a:t>
            </a:r>
            <a:r>
              <a:rPr lang="en-US" b="1" u="sng" dirty="0">
                <a:solidFill>
                  <a:srgbClr val="FFFF99"/>
                </a:solidFill>
              </a:rPr>
              <a:t>Control</a:t>
            </a:r>
            <a:r>
              <a:rPr lang="en-US" b="1" dirty="0">
                <a:solidFill>
                  <a:srgbClr val="FFFF99"/>
                </a:solidFill>
              </a:rPr>
              <a:t>:</a:t>
            </a:r>
          </a:p>
          <a:p>
            <a:pPr marL="457200" indent="-457200" eaLnBrk="0" hangingPunct="0">
              <a:spcBef>
                <a:spcPct val="50000"/>
              </a:spcBef>
              <a:buClr>
                <a:schemeClr val="tx1"/>
              </a:buClr>
            </a:pPr>
            <a:r>
              <a:rPr lang="en-US" b="1" dirty="0">
                <a:solidFill>
                  <a:srgbClr val="EEECC4"/>
                </a:solidFill>
              </a:rPr>
              <a:t>	</a:t>
            </a:r>
            <a:r>
              <a:rPr lang="en-US" sz="2000" b="1" dirty="0">
                <a:cs typeface="Times New Roman" pitchFamily="18" charset="0"/>
              </a:rPr>
              <a:t>Transactions that exceed the budget will error out during the budget checking process and will not post.  No further processing can be performed until the amount on the transaction is reduced or the budget is increased for that Chartfield string.</a:t>
            </a:r>
          </a:p>
          <a:p>
            <a:pPr marL="457200" indent="-457200" eaLnBrk="0" hangingPunct="0">
              <a:spcBef>
                <a:spcPct val="50000"/>
              </a:spcBef>
              <a:buClr>
                <a:schemeClr val="tx1"/>
              </a:buClr>
            </a:pPr>
            <a:r>
              <a:rPr lang="en-US" b="1" dirty="0">
                <a:solidFill>
                  <a:srgbClr val="EEECC4"/>
                </a:solidFill>
              </a:rPr>
              <a:t>	</a:t>
            </a:r>
            <a:r>
              <a:rPr lang="en-US" b="1" u="sng" dirty="0">
                <a:solidFill>
                  <a:srgbClr val="FFFF99"/>
                </a:solidFill>
              </a:rPr>
              <a:t>Track</a:t>
            </a:r>
            <a:r>
              <a:rPr lang="en-US" b="1" dirty="0">
                <a:solidFill>
                  <a:srgbClr val="FFFF99"/>
                </a:solidFill>
              </a:rPr>
              <a:t>:</a:t>
            </a:r>
          </a:p>
          <a:p>
            <a:pPr marL="457200" indent="-457200" eaLnBrk="0" hangingPunct="0">
              <a:spcBef>
                <a:spcPct val="50000"/>
              </a:spcBef>
              <a:buClr>
                <a:schemeClr val="tx1"/>
              </a:buClr>
            </a:pPr>
            <a:r>
              <a:rPr lang="en-US" b="1" dirty="0"/>
              <a:t>	</a:t>
            </a:r>
            <a:r>
              <a:rPr lang="en-US" sz="2000" b="1" dirty="0">
                <a:cs typeface="Times New Roman" pitchFamily="18" charset="0"/>
              </a:rPr>
              <a:t>Transactions that exceed the budget will pass the budget checking process with a warning message. 	However if the Chartfield string on the transaction does not have a budget established and posted, the budget checking process will fail.</a:t>
            </a:r>
            <a:endParaRPr lang="en-CA" sz="2000" b="1" dirty="0">
              <a:cs typeface="Times New Roman" pitchFamily="18" charset="0"/>
            </a:endParaRPr>
          </a:p>
          <a:p>
            <a:pPr marL="457200" indent="-457200" eaLnBrk="0" hangingPunct="0">
              <a:spcBef>
                <a:spcPct val="50000"/>
              </a:spcBef>
              <a:buClr>
                <a:schemeClr val="tx1"/>
              </a:buClr>
            </a:pPr>
            <a:r>
              <a:rPr lang="en-US" sz="2000" b="1" dirty="0">
                <a:solidFill>
                  <a:srgbClr val="FFFF99"/>
                </a:solidFill>
              </a:rPr>
              <a:t>       </a:t>
            </a:r>
            <a:r>
              <a:rPr lang="en-US" sz="2000" b="1" u="sng" dirty="0">
                <a:solidFill>
                  <a:srgbClr val="FFFF99"/>
                </a:solidFill>
              </a:rPr>
              <a:t>Track without Budget</a:t>
            </a:r>
            <a:r>
              <a:rPr lang="en-US" sz="2000" b="1" dirty="0">
                <a:solidFill>
                  <a:srgbClr val="FFFF99"/>
                </a:solidFill>
              </a:rPr>
              <a:t>:</a:t>
            </a:r>
          </a:p>
          <a:p>
            <a:pPr marL="457200" indent="-457200" eaLnBrk="0" hangingPunct="0">
              <a:spcBef>
                <a:spcPct val="50000"/>
              </a:spcBef>
              <a:buClr>
                <a:schemeClr val="tx1"/>
              </a:buClr>
            </a:pPr>
            <a:r>
              <a:rPr lang="en-US" sz="2000" b="1" dirty="0">
                <a:solidFill>
                  <a:srgbClr val="EEECC4"/>
                </a:solidFill>
              </a:rPr>
              <a:t>	</a:t>
            </a:r>
            <a:r>
              <a:rPr lang="en-US" sz="2000" b="1" dirty="0"/>
              <a:t>No budget is set up and budget checking will pass</a:t>
            </a:r>
            <a:r>
              <a:rPr lang="en-US" sz="2000" b="1" dirty="0">
                <a:cs typeface="Times New Roman" pitchFamily="18" charset="0"/>
              </a:rPr>
              <a:t>.</a:t>
            </a:r>
            <a:endParaRPr lang="en-CA" sz="2000" b="1" dirty="0">
              <a:cs typeface="Times New Roman" pitchFamily="18" charset="0"/>
            </a:endParaRPr>
          </a:p>
        </p:txBody>
      </p:sp>
      <p:sp>
        <p:nvSpPr>
          <p:cNvPr id="20484" name="Rectangle 3"/>
          <p:cNvSpPr>
            <a:spLocks noChangeArrowheads="1"/>
          </p:cNvSpPr>
          <p:nvPr/>
        </p:nvSpPr>
        <p:spPr bwMode="auto">
          <a:xfrm>
            <a:off x="0" y="128905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rgbClr val="FFFF99"/>
                </a:solidFill>
              </a:rPr>
              <a:t>Budget Options</a:t>
            </a:r>
          </a:p>
        </p:txBody>
      </p:sp>
      <p:pic>
        <p:nvPicPr>
          <p:cNvPr id="20485" name="Picture 11" descr="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75" y="46038"/>
            <a:ext cx="95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2" descr="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6213" y="2257425"/>
            <a:ext cx="95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ctangle 16"/>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Commitment Control Overview</a:t>
            </a:r>
          </a:p>
        </p:txBody>
      </p:sp>
      <p:sp>
        <p:nvSpPr>
          <p:cNvPr id="20488" name="Rectangle 17"/>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Budget Rules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p:txBody>
          <a:bodyPr/>
          <a:lstStyle/>
          <a:p>
            <a:pPr>
              <a:defRPr/>
            </a:pPr>
            <a:fld id="{F27F09EA-FF9F-4D67-87DB-052480B0FC74}" type="slidenum">
              <a:rPr lang="en-US"/>
              <a:pPr>
                <a:defRPr/>
              </a:pPr>
              <a:t>7</a:t>
            </a:fld>
            <a:endParaRPr lang="en-US"/>
          </a:p>
        </p:txBody>
      </p:sp>
      <p:sp>
        <p:nvSpPr>
          <p:cNvPr id="20483" name="Rectangle 2"/>
          <p:cNvSpPr>
            <a:spLocks noChangeArrowheads="1"/>
          </p:cNvSpPr>
          <p:nvPr/>
        </p:nvSpPr>
        <p:spPr bwMode="auto">
          <a:xfrm>
            <a:off x="1991519" y="1971675"/>
            <a:ext cx="2549128" cy="545307"/>
          </a:xfrm>
          <a:prstGeom prst="rect">
            <a:avLst/>
          </a:prstGeom>
          <a:solidFill>
            <a:srgbClr val="FFFFCC"/>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APPROPRIATION</a:t>
            </a:r>
          </a:p>
        </p:txBody>
      </p:sp>
      <p:sp>
        <p:nvSpPr>
          <p:cNvPr id="20484" name="Rectangle 3"/>
          <p:cNvSpPr>
            <a:spLocks noChangeArrowheads="1"/>
          </p:cNvSpPr>
          <p:nvPr/>
        </p:nvSpPr>
        <p:spPr bwMode="auto">
          <a:xfrm>
            <a:off x="3180159" y="3211510"/>
            <a:ext cx="2349103" cy="547690"/>
          </a:xfrm>
          <a:prstGeom prst="rect">
            <a:avLst/>
          </a:prstGeom>
          <a:solidFill>
            <a:srgbClr val="FFFFCC"/>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ALLOTMENT</a:t>
            </a:r>
          </a:p>
        </p:txBody>
      </p:sp>
      <p:sp>
        <p:nvSpPr>
          <p:cNvPr id="20485" name="Rectangle 4"/>
          <p:cNvSpPr>
            <a:spLocks noChangeArrowheads="1"/>
          </p:cNvSpPr>
          <p:nvPr/>
        </p:nvSpPr>
        <p:spPr bwMode="auto">
          <a:xfrm>
            <a:off x="1308893" y="957263"/>
            <a:ext cx="2119313" cy="377825"/>
          </a:xfrm>
          <a:prstGeom prst="rect">
            <a:avLst/>
          </a:prstGeom>
          <a:solidFill>
            <a:srgbClr val="FFFFCC"/>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CASH CONTROL</a:t>
            </a:r>
          </a:p>
        </p:txBody>
      </p:sp>
      <p:sp>
        <p:nvSpPr>
          <p:cNvPr id="20486" name="Rectangle 5"/>
          <p:cNvSpPr>
            <a:spLocks noChangeArrowheads="1"/>
          </p:cNvSpPr>
          <p:nvPr/>
        </p:nvSpPr>
        <p:spPr bwMode="auto">
          <a:xfrm>
            <a:off x="4668838" y="5446713"/>
            <a:ext cx="2279650" cy="377825"/>
          </a:xfrm>
          <a:prstGeom prst="rect">
            <a:avLst/>
          </a:prstGeom>
          <a:solidFill>
            <a:srgbClr val="FFCC66"/>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PROJECT</a:t>
            </a:r>
          </a:p>
        </p:txBody>
      </p:sp>
      <p:sp>
        <p:nvSpPr>
          <p:cNvPr id="21513" name="Rectangle 8"/>
          <p:cNvSpPr>
            <a:spLocks noChangeArrowheads="1"/>
          </p:cNvSpPr>
          <p:nvPr/>
        </p:nvSpPr>
        <p:spPr bwMode="auto">
          <a:xfrm>
            <a:off x="334963" y="5273675"/>
            <a:ext cx="392112" cy="377825"/>
          </a:xfrm>
          <a:prstGeom prst="rect">
            <a:avLst/>
          </a:prstGeom>
          <a:solidFill>
            <a:srgbClr val="FFFFCC"/>
          </a:solidFill>
          <a:ln w="9525">
            <a:solidFill>
              <a:schemeClr val="tx1"/>
            </a:solidFill>
            <a:miter lim="800000"/>
            <a:headEnd/>
            <a:tailEnd/>
          </a:ln>
        </p:spPr>
        <p:txBody>
          <a:bodyPr wrap="none" anchor="ctr"/>
          <a:lstStyle/>
          <a:p>
            <a:pPr algn="ctr"/>
            <a:endParaRPr lang="en-US" b="1">
              <a:solidFill>
                <a:srgbClr val="993300"/>
              </a:solidFill>
            </a:endParaRPr>
          </a:p>
        </p:txBody>
      </p:sp>
      <p:sp>
        <p:nvSpPr>
          <p:cNvPr id="21514" name="Rectangle 9"/>
          <p:cNvSpPr>
            <a:spLocks noChangeArrowheads="1"/>
          </p:cNvSpPr>
          <p:nvPr/>
        </p:nvSpPr>
        <p:spPr bwMode="auto">
          <a:xfrm>
            <a:off x="358775" y="5783263"/>
            <a:ext cx="392113" cy="377825"/>
          </a:xfrm>
          <a:prstGeom prst="rect">
            <a:avLst/>
          </a:prstGeom>
          <a:solidFill>
            <a:srgbClr val="FFCC66"/>
          </a:solidFill>
          <a:ln w="9525">
            <a:solidFill>
              <a:schemeClr val="tx1"/>
            </a:solidFill>
            <a:miter lim="800000"/>
            <a:headEnd/>
            <a:tailEnd/>
          </a:ln>
        </p:spPr>
        <p:txBody>
          <a:bodyPr wrap="none" anchor="ctr"/>
          <a:lstStyle/>
          <a:p>
            <a:pPr algn="ctr"/>
            <a:endParaRPr lang="en-US" b="1">
              <a:solidFill>
                <a:srgbClr val="993300"/>
              </a:solidFill>
            </a:endParaRPr>
          </a:p>
        </p:txBody>
      </p:sp>
      <p:sp>
        <p:nvSpPr>
          <p:cNvPr id="21515" name="Text Box 10"/>
          <p:cNvSpPr txBox="1">
            <a:spLocks noChangeArrowheads="1"/>
          </p:cNvSpPr>
          <p:nvPr/>
        </p:nvSpPr>
        <p:spPr bwMode="auto">
          <a:xfrm>
            <a:off x="841375" y="5297488"/>
            <a:ext cx="2019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FFFFCC"/>
                </a:solidFill>
              </a:rPr>
              <a:t>Central Budgets</a:t>
            </a:r>
          </a:p>
        </p:txBody>
      </p:sp>
      <p:sp>
        <p:nvSpPr>
          <p:cNvPr id="21516" name="Text Box 11"/>
          <p:cNvSpPr txBox="1">
            <a:spLocks noChangeArrowheads="1"/>
          </p:cNvSpPr>
          <p:nvPr/>
        </p:nvSpPr>
        <p:spPr bwMode="auto">
          <a:xfrm>
            <a:off x="836613" y="5807075"/>
            <a:ext cx="2309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a:solidFill>
                  <a:srgbClr val="FFCC66"/>
                </a:solidFill>
              </a:rPr>
              <a:t>Agency Budgets</a:t>
            </a:r>
            <a:endParaRPr lang="en-US"/>
          </a:p>
        </p:txBody>
      </p:sp>
      <p:sp>
        <p:nvSpPr>
          <p:cNvPr id="20493" name="Rectangle 12"/>
          <p:cNvSpPr>
            <a:spLocks noChangeArrowheads="1"/>
          </p:cNvSpPr>
          <p:nvPr/>
        </p:nvSpPr>
        <p:spPr bwMode="auto">
          <a:xfrm>
            <a:off x="4668838" y="4511675"/>
            <a:ext cx="2279650" cy="377825"/>
          </a:xfrm>
          <a:prstGeom prst="rect">
            <a:avLst/>
          </a:prstGeom>
          <a:solidFill>
            <a:srgbClr val="FFCC66"/>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AGENCY CONTROL</a:t>
            </a:r>
          </a:p>
        </p:txBody>
      </p:sp>
      <p:sp>
        <p:nvSpPr>
          <p:cNvPr id="21518" name="AutoShape 13"/>
          <p:cNvSpPr>
            <a:spLocks noChangeArrowheads="1"/>
          </p:cNvSpPr>
          <p:nvPr/>
        </p:nvSpPr>
        <p:spPr bwMode="auto">
          <a:xfrm>
            <a:off x="2277269" y="2528885"/>
            <a:ext cx="508000" cy="1365250"/>
          </a:xfrm>
          <a:prstGeom prst="curvedRightArrow">
            <a:avLst>
              <a:gd name="adj1" fmla="val 53750"/>
              <a:gd name="adj2" fmla="val 107500"/>
              <a:gd name="adj3" fmla="val 33435"/>
            </a:avLst>
          </a:prstGeom>
          <a:solidFill>
            <a:srgbClr val="FFFFCC"/>
          </a:solidFill>
          <a:ln w="9525">
            <a:solidFill>
              <a:schemeClr val="tx1"/>
            </a:solidFill>
            <a:miter lim="800000"/>
            <a:headEnd/>
            <a:tailEnd/>
          </a:ln>
        </p:spPr>
        <p:txBody>
          <a:bodyPr wrap="none" anchor="ctr"/>
          <a:lstStyle/>
          <a:p>
            <a:endParaRPr lang="en-US"/>
          </a:p>
        </p:txBody>
      </p:sp>
      <p:sp>
        <p:nvSpPr>
          <p:cNvPr id="20498" name="Rectangle 17"/>
          <p:cNvSpPr>
            <a:spLocks noChangeArrowheads="1"/>
          </p:cNvSpPr>
          <p:nvPr/>
        </p:nvSpPr>
        <p:spPr bwMode="auto">
          <a:xfrm>
            <a:off x="6273800" y="1928813"/>
            <a:ext cx="2176463" cy="639762"/>
          </a:xfrm>
          <a:prstGeom prst="rect">
            <a:avLst/>
          </a:prstGeom>
          <a:solidFill>
            <a:srgbClr val="FFFFCC"/>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STATE REVENUE</a:t>
            </a:r>
          </a:p>
          <a:p>
            <a:pPr algn="ctr">
              <a:defRPr/>
            </a:pPr>
            <a:r>
              <a:rPr lang="en-US" b="1" dirty="0">
                <a:solidFill>
                  <a:schemeClr val="accent5">
                    <a:lumMod val="50000"/>
                  </a:schemeClr>
                </a:solidFill>
              </a:rPr>
              <a:t> ESTIMATE</a:t>
            </a:r>
          </a:p>
        </p:txBody>
      </p:sp>
      <p:sp>
        <p:nvSpPr>
          <p:cNvPr id="20499" name="Rectangle 18"/>
          <p:cNvSpPr>
            <a:spLocks noChangeArrowheads="1"/>
          </p:cNvSpPr>
          <p:nvPr/>
        </p:nvSpPr>
        <p:spPr bwMode="auto">
          <a:xfrm>
            <a:off x="6284913" y="2652713"/>
            <a:ext cx="2192337" cy="639762"/>
          </a:xfrm>
          <a:prstGeom prst="rect">
            <a:avLst/>
          </a:prstGeom>
          <a:solidFill>
            <a:srgbClr val="FFCC66"/>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AGENCY REVENUE</a:t>
            </a:r>
          </a:p>
          <a:p>
            <a:pPr algn="ctr">
              <a:defRPr/>
            </a:pPr>
            <a:r>
              <a:rPr lang="en-US" b="1" dirty="0">
                <a:solidFill>
                  <a:schemeClr val="accent5">
                    <a:lumMod val="50000"/>
                  </a:schemeClr>
                </a:solidFill>
              </a:rPr>
              <a:t> ESTIMATE</a:t>
            </a:r>
          </a:p>
        </p:txBody>
      </p:sp>
      <p:sp>
        <p:nvSpPr>
          <p:cNvPr id="21525" name="Rectangle 20"/>
          <p:cNvSpPr>
            <a:spLocks noChangeArrowheads="1"/>
          </p:cNvSpPr>
          <p:nvPr/>
        </p:nvSpPr>
        <p:spPr bwMode="auto">
          <a:xfrm>
            <a:off x="2903538" y="593725"/>
            <a:ext cx="618807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Overview</a:t>
            </a:r>
          </a:p>
        </p:txBody>
      </p:sp>
      <p:sp>
        <p:nvSpPr>
          <p:cNvPr id="21526" name="Rectangle 21"/>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20503" name="Rectangle 22"/>
          <p:cNvSpPr>
            <a:spLocks noChangeArrowheads="1"/>
          </p:cNvSpPr>
          <p:nvPr/>
        </p:nvSpPr>
        <p:spPr bwMode="auto">
          <a:xfrm>
            <a:off x="4668838" y="4922839"/>
            <a:ext cx="2279650" cy="377825"/>
          </a:xfrm>
          <a:prstGeom prst="rect">
            <a:avLst/>
          </a:prstGeom>
          <a:solidFill>
            <a:srgbClr val="FFCC66"/>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AGENCY TRACK</a:t>
            </a:r>
          </a:p>
        </p:txBody>
      </p:sp>
      <p:sp>
        <p:nvSpPr>
          <p:cNvPr id="20504" name="Rectangle 23"/>
          <p:cNvSpPr>
            <a:spLocks noChangeArrowheads="1"/>
          </p:cNvSpPr>
          <p:nvPr/>
        </p:nvSpPr>
        <p:spPr bwMode="auto">
          <a:xfrm>
            <a:off x="4668838" y="5837238"/>
            <a:ext cx="2279650" cy="377825"/>
          </a:xfrm>
          <a:prstGeom prst="rect">
            <a:avLst/>
          </a:prstGeom>
          <a:solidFill>
            <a:srgbClr val="FFCC66"/>
          </a:solidFill>
          <a:ln w="9525">
            <a:solidFill>
              <a:schemeClr val="tx1"/>
            </a:solidFill>
            <a:miter lim="800000"/>
            <a:headEnd/>
            <a:tailEnd/>
          </a:ln>
        </p:spPr>
        <p:txBody>
          <a:bodyPr wrap="none" anchor="ctr"/>
          <a:lstStyle/>
          <a:p>
            <a:pPr algn="ctr">
              <a:defRPr/>
            </a:pPr>
            <a:r>
              <a:rPr lang="en-US" b="1" dirty="0">
                <a:solidFill>
                  <a:schemeClr val="accent5">
                    <a:lumMod val="50000"/>
                  </a:schemeClr>
                </a:solidFill>
              </a:rPr>
              <a:t>GRANT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Slide Number Placeholder 1"/>
          <p:cNvSpPr>
            <a:spLocks noGrp="1"/>
          </p:cNvSpPr>
          <p:nvPr>
            <p:ph type="sldNum" sz="quarter" idx="12"/>
          </p:nvPr>
        </p:nvSpPr>
        <p:spPr/>
        <p:txBody>
          <a:bodyPr/>
          <a:lstStyle/>
          <a:p>
            <a:pPr>
              <a:defRPr/>
            </a:pPr>
            <a:fld id="{5C78B78F-F39D-43EE-BBB2-5D1854D9FFB1}" type="slidenum">
              <a:rPr lang="en-US"/>
              <a:pPr>
                <a:defRPr/>
              </a:pPr>
              <a:t>8</a:t>
            </a:fld>
            <a:endParaRPr lang="en-US"/>
          </a:p>
        </p:txBody>
      </p:sp>
      <p:sp>
        <p:nvSpPr>
          <p:cNvPr id="22531" name="Rectangle 53"/>
          <p:cNvSpPr>
            <a:spLocks noGrp="1" noChangeArrowheads="1"/>
          </p:cNvSpPr>
          <p:nvPr>
            <p:ph type="title" idx="4294967295"/>
          </p:nvPr>
        </p:nvSpPr>
        <p:spPr>
          <a:xfrm>
            <a:off x="2819400" y="431800"/>
            <a:ext cx="6324600" cy="914400"/>
          </a:xfrm>
        </p:spPr>
        <p:txBody>
          <a:bodyPr/>
          <a:lstStyle/>
          <a:p>
            <a:pPr eaLnBrk="1" hangingPunct="1"/>
            <a:r>
              <a:rPr lang="en-US" sz="3200" dirty="0">
                <a:solidFill>
                  <a:schemeClr val="tx1"/>
                </a:solidFill>
              </a:rPr>
              <a:t>Budget Maintenance (Journals)</a:t>
            </a:r>
            <a:endParaRPr lang="en-US" dirty="0">
              <a:solidFill>
                <a:schemeClr val="tx1"/>
              </a:solidFill>
            </a:endParaRPr>
          </a:p>
        </p:txBody>
      </p:sp>
      <p:sp>
        <p:nvSpPr>
          <p:cNvPr id="22532" name="Rectangle 2"/>
          <p:cNvSpPr>
            <a:spLocks noChangeArrowheads="1"/>
          </p:cNvSpPr>
          <p:nvPr/>
        </p:nvSpPr>
        <p:spPr bwMode="auto">
          <a:xfrm>
            <a:off x="814388" y="1431925"/>
            <a:ext cx="7658100" cy="4822825"/>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2533" name="Rectangle 3"/>
          <p:cNvSpPr>
            <a:spLocks noChangeArrowheads="1"/>
          </p:cNvSpPr>
          <p:nvPr/>
        </p:nvSpPr>
        <p:spPr bwMode="auto">
          <a:xfrm>
            <a:off x="855663" y="1520825"/>
            <a:ext cx="7577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p>
            <a:pPr lvl="1" algn="ctr" eaLnBrk="0" hangingPunct="0">
              <a:buClr>
                <a:srgbClr val="CC0000"/>
              </a:buClr>
              <a:buFont typeface="Monotype Sorts" pitchFamily="2" charset="2"/>
              <a:buNone/>
            </a:pPr>
            <a:r>
              <a:rPr lang="en-AU" sz="2400" b="1">
                <a:solidFill>
                  <a:schemeClr val="bg2"/>
                </a:solidFill>
              </a:rPr>
              <a:t>Summary - Budget Journal Maintenance</a:t>
            </a:r>
          </a:p>
        </p:txBody>
      </p:sp>
      <p:graphicFrame>
        <p:nvGraphicFramePr>
          <p:cNvPr id="696421" name="Group 101"/>
          <p:cNvGraphicFramePr>
            <a:graphicFrameLocks noGrp="1"/>
          </p:cNvGraphicFramePr>
          <p:nvPr>
            <p:extLst>
              <p:ext uri="{D42A27DB-BD31-4B8C-83A1-F6EECF244321}">
                <p14:modId xmlns:p14="http://schemas.microsoft.com/office/powerpoint/2010/main" val="3790749187"/>
              </p:ext>
            </p:extLst>
          </p:nvPr>
        </p:nvGraphicFramePr>
        <p:xfrm>
          <a:off x="1147763" y="2139950"/>
          <a:ext cx="7037387" cy="3102039"/>
        </p:xfrm>
        <a:graphic>
          <a:graphicData uri="http://schemas.openxmlformats.org/drawingml/2006/table">
            <a:tbl>
              <a:tblPr/>
              <a:tblGrid>
                <a:gridCol w="21463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52687">
                  <a:extLst>
                    <a:ext uri="{9D8B030D-6E8A-4147-A177-3AD203B41FA5}">
                      <a16:colId xmlns:a16="http://schemas.microsoft.com/office/drawing/2014/main" val="20002"/>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Budget Structure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Agency</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Central (OBM)</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extLst>
                  <a:ext uri="{0D108BD9-81ED-4DB2-BD59-A6C34878D82A}">
                    <a16:rowId xmlns:a16="http://schemas.microsoft.com/office/drawing/2014/main" val="10000"/>
                  </a:ext>
                </a:extLst>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Cash Control</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Centrally maintained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State Revenue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accent5">
                              <a:lumMod val="50000"/>
                            </a:schemeClr>
                          </a:solidFill>
                          <a:effectLst/>
                          <a:latin typeface="Arial" charset="0"/>
                        </a:rPr>
                        <a:t>Centrally maintained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Agency Revenue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Agencies enter &amp; maintain</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Appropriation</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Centrally maintained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r h="4937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Allotment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accent5">
                              <a:lumMod val="50000"/>
                            </a:schemeClr>
                          </a:solidFill>
                          <a:effectLst/>
                          <a:latin typeface="Arial" charset="0"/>
                        </a:rPr>
                        <a:t>Agencies enter &amp; submit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Centrally maintained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5"/>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Agency (Control &amp; Track)</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Agencies enter &amp; maintain</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6"/>
                  </a:ext>
                </a:extLst>
              </a:tr>
              <a:tr h="465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Project &amp; Grant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Agencies enter &amp; maintain</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chemeClr val="accent5">
                            <a:lumMod val="50000"/>
                          </a:schemeClr>
                        </a:solidFill>
                        <a:effectLst/>
                        <a:latin typeface="Arial" charset="0"/>
                      </a:endParaRP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7"/>
                  </a:ext>
                </a:extLst>
              </a:tr>
            </a:tbl>
          </a:graphicData>
        </a:graphic>
      </p:graphicFrame>
      <p:sp>
        <p:nvSpPr>
          <p:cNvPr id="22580" name="Rectangle 100"/>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1"/>
          <p:cNvSpPr>
            <a:spLocks noGrp="1"/>
          </p:cNvSpPr>
          <p:nvPr>
            <p:ph type="sldNum" sz="quarter" idx="12"/>
          </p:nvPr>
        </p:nvSpPr>
        <p:spPr/>
        <p:txBody>
          <a:bodyPr/>
          <a:lstStyle/>
          <a:p>
            <a:pPr>
              <a:defRPr/>
            </a:pPr>
            <a:fld id="{5C78B78F-F39D-43EE-BBB2-5D1854D9FFB1}" type="slidenum">
              <a:rPr lang="en-US"/>
              <a:pPr>
                <a:defRPr/>
              </a:pPr>
              <a:t>9</a:t>
            </a:fld>
            <a:endParaRPr lang="en-US"/>
          </a:p>
        </p:txBody>
      </p:sp>
      <p:sp>
        <p:nvSpPr>
          <p:cNvPr id="22531" name="Rectangle 53"/>
          <p:cNvSpPr>
            <a:spLocks noGrp="1" noChangeArrowheads="1"/>
          </p:cNvSpPr>
          <p:nvPr>
            <p:ph type="title" idx="4294967295"/>
          </p:nvPr>
        </p:nvSpPr>
        <p:spPr>
          <a:xfrm>
            <a:off x="2070100" y="431800"/>
            <a:ext cx="7073900" cy="914400"/>
          </a:xfrm>
        </p:spPr>
        <p:txBody>
          <a:bodyPr/>
          <a:lstStyle/>
          <a:p>
            <a:pPr eaLnBrk="1" hangingPunct="1"/>
            <a:r>
              <a:rPr lang="en-US" sz="3600" dirty="0">
                <a:solidFill>
                  <a:schemeClr val="tx1"/>
                </a:solidFill>
              </a:rPr>
              <a:t>Budget Ledgers &amp; Ledger Groups</a:t>
            </a:r>
          </a:p>
        </p:txBody>
      </p:sp>
      <p:sp>
        <p:nvSpPr>
          <p:cNvPr id="22532" name="Rectangle 2"/>
          <p:cNvSpPr>
            <a:spLocks noChangeArrowheads="1"/>
          </p:cNvSpPr>
          <p:nvPr/>
        </p:nvSpPr>
        <p:spPr bwMode="auto">
          <a:xfrm>
            <a:off x="814388" y="1431925"/>
            <a:ext cx="7658100" cy="4206875"/>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graphicFrame>
        <p:nvGraphicFramePr>
          <p:cNvPr id="696421" name="Group 101"/>
          <p:cNvGraphicFramePr>
            <a:graphicFrameLocks noGrp="1"/>
          </p:cNvGraphicFramePr>
          <p:nvPr>
            <p:extLst>
              <p:ext uri="{D42A27DB-BD31-4B8C-83A1-F6EECF244321}">
                <p14:modId xmlns:p14="http://schemas.microsoft.com/office/powerpoint/2010/main" val="3873696052"/>
              </p:ext>
            </p:extLst>
          </p:nvPr>
        </p:nvGraphicFramePr>
        <p:xfrm>
          <a:off x="1033463" y="1657350"/>
          <a:ext cx="7037387" cy="3090922"/>
        </p:xfrm>
        <a:graphic>
          <a:graphicData uri="http://schemas.openxmlformats.org/drawingml/2006/table">
            <a:tbl>
              <a:tblPr/>
              <a:tblGrid>
                <a:gridCol w="21463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52687">
                  <a:extLst>
                    <a:ext uri="{9D8B030D-6E8A-4147-A177-3AD203B41FA5}">
                      <a16:colId xmlns:a16="http://schemas.microsoft.com/office/drawing/2014/main" val="20002"/>
                    </a:ext>
                  </a:extLst>
                </a:gridCol>
              </a:tblGrid>
              <a:tr h="3693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Budget Structure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Ledger</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rPr>
                        <a:t>Ledger Group</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accent5">
                        <a:lumMod val="50000"/>
                      </a:schemeClr>
                    </a:solidFill>
                  </a:tcPr>
                </a:tc>
                <a:extLst>
                  <a:ext uri="{0D108BD9-81ED-4DB2-BD59-A6C34878D82A}">
                    <a16:rowId xmlns:a16="http://schemas.microsoft.com/office/drawing/2014/main" val="10000"/>
                  </a:ext>
                </a:extLst>
              </a:tr>
              <a:tr h="32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State Revenue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CC_STA_EST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CC_STA_REV</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3485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Agency Revenue</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CC_AGY_EST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CC_AGY_REV</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3748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Appropriation</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CC_APR_BUD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CC_APPROP</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374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Allotment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accent5">
                              <a:lumMod val="50000"/>
                            </a:schemeClr>
                          </a:solidFill>
                          <a:effectLst/>
                          <a:latin typeface="Arial" charset="0"/>
                        </a:rPr>
                        <a:t>CC_ALT_BUD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CC_ALLOT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r h="335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Agency--Control</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CC_ACT_BUD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CC_AGY_CTL</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5"/>
                  </a:ext>
                </a:extLst>
              </a:tr>
              <a:tr h="3334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Agency--Track</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CC_ATR_BUD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CC_AGY_TRK</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6"/>
                  </a:ext>
                </a:extLst>
              </a:tr>
              <a:tr h="3138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Project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CC_PR1_BUD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accent5">
                              <a:lumMod val="50000"/>
                            </a:schemeClr>
                          </a:solidFill>
                          <a:effectLst/>
                          <a:latin typeface="Arial" charset="0"/>
                        </a:rPr>
                        <a:t>CC_PROJ1</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7"/>
                  </a:ext>
                </a:extLst>
              </a:tr>
              <a:tr h="3138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accent5">
                              <a:lumMod val="50000"/>
                            </a:schemeClr>
                          </a:solidFill>
                          <a:effectLst/>
                          <a:latin typeface="Arial" charset="0"/>
                        </a:rPr>
                        <a:t>Grant</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accent5">
                              <a:lumMod val="50000"/>
                            </a:schemeClr>
                          </a:solidFill>
                          <a:effectLst/>
                          <a:latin typeface="Arial" charset="0"/>
                        </a:rPr>
                        <a:t>CC_GR1_BUD</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a:ln>
                            <a:noFill/>
                          </a:ln>
                          <a:solidFill>
                            <a:schemeClr val="accent5">
                              <a:lumMod val="50000"/>
                            </a:schemeClr>
                          </a:solidFill>
                          <a:effectLst/>
                          <a:latin typeface="Arial" charset="0"/>
                        </a:rPr>
                        <a:t>CC_GRNT1</a:t>
                      </a:r>
                    </a:p>
                  </a:txBody>
                  <a:tcPr horzOverflow="overflow">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8"/>
                  </a:ext>
                </a:extLst>
              </a:tr>
            </a:tbl>
          </a:graphicData>
        </a:graphic>
      </p:graphicFrame>
      <p:sp>
        <p:nvSpPr>
          <p:cNvPr id="22580" name="Rectangle 100"/>
          <p:cNvSpPr>
            <a:spLocks noChangeArrowheads="1"/>
          </p:cNvSpPr>
          <p:nvPr/>
        </p:nvSpPr>
        <p:spPr bwMode="auto">
          <a:xfrm>
            <a:off x="2851150" y="84138"/>
            <a:ext cx="620236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sz="3200" b="1" i="1" dirty="0">
                <a:solidFill>
                  <a:srgbClr val="EEECC4"/>
                </a:solidFill>
                <a:latin typeface="Arial" pitchFamily="34" charset="0"/>
                <a:cs typeface="Arial" pitchFamily="34" charset="0"/>
              </a:rPr>
              <a:t>OAKS Budget Structures</a:t>
            </a:r>
          </a:p>
        </p:txBody>
      </p:sp>
      <p:sp>
        <p:nvSpPr>
          <p:cNvPr id="7" name="Rectangle 2"/>
          <p:cNvSpPr>
            <a:spLocks noChangeArrowheads="1"/>
          </p:cNvSpPr>
          <p:nvPr/>
        </p:nvSpPr>
        <p:spPr bwMode="auto">
          <a:xfrm>
            <a:off x="419100" y="6045200"/>
            <a:ext cx="8382000" cy="698500"/>
          </a:xfrm>
          <a:prstGeom prst="rect">
            <a:avLst/>
          </a:prstGeom>
          <a:solidFill>
            <a:srgbClr val="F4F3D9"/>
          </a:solidFill>
          <a:ln w="9525">
            <a:solidFill>
              <a:schemeClr val="tx1"/>
            </a:solidFill>
            <a:miter lim="800000"/>
            <a:headEnd/>
            <a:tailEnd/>
          </a:ln>
        </p:spPr>
        <p:txBody>
          <a:bodyPr wrap="none" anchor="ctr"/>
          <a:lstStyle/>
          <a:p>
            <a:pPr algn="ctr"/>
            <a:endParaRPr lang="en-US" sz="1600"/>
          </a:p>
        </p:txBody>
      </p:sp>
      <p:sp>
        <p:nvSpPr>
          <p:cNvPr id="2" name="TextBox 1"/>
          <p:cNvSpPr txBox="1"/>
          <p:nvPr/>
        </p:nvSpPr>
        <p:spPr>
          <a:xfrm>
            <a:off x="660400" y="6045200"/>
            <a:ext cx="7912100" cy="584775"/>
          </a:xfrm>
          <a:prstGeom prst="rect">
            <a:avLst/>
          </a:prstGeom>
          <a:noFill/>
        </p:spPr>
        <p:txBody>
          <a:bodyPr wrap="square" rtlCol="0">
            <a:spAutoFit/>
          </a:bodyPr>
          <a:lstStyle/>
          <a:p>
            <a:r>
              <a:rPr lang="en-US" sz="1600" i="1" dirty="0">
                <a:solidFill>
                  <a:srgbClr val="333399"/>
                </a:solidFill>
              </a:rPr>
              <a:t>*There are additional ledgers not listed here for Encumbrances (ENC), Expenses (EXP), and Receivables (REC) and Collected (COL) ledgers for the revenue groups.</a:t>
            </a:r>
          </a:p>
        </p:txBody>
      </p:sp>
    </p:spTree>
    <p:extLst>
      <p:ext uri="{BB962C8B-B14F-4D97-AF65-F5344CB8AC3E}">
        <p14:creationId xmlns:p14="http://schemas.microsoft.com/office/powerpoint/2010/main" val="599735567"/>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23171</TotalTime>
  <Words>3699</Words>
  <Application>Microsoft Office PowerPoint</Application>
  <PresentationFormat>On-screen Show (4:3)</PresentationFormat>
  <Paragraphs>1063</Paragraphs>
  <Slides>52</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Arial Unicode MS</vt:lpstr>
      <vt:lpstr>Calibri</vt:lpstr>
      <vt:lpstr>Constantia</vt:lpstr>
      <vt:lpstr>Monotype Sorts</vt:lpstr>
      <vt:lpstr>Wingdings</vt:lpstr>
      <vt:lpstr>Wingdings 2</vt:lpstr>
      <vt:lpstr>Flow</vt:lpstr>
      <vt:lpstr> Overview of   FIN Budget Structure  for FY 2021 </vt:lpstr>
      <vt:lpstr>PowerPoint Presentation</vt:lpstr>
      <vt:lpstr>PowerPoint Presentation</vt:lpstr>
      <vt:lpstr>PowerPoint Presentation</vt:lpstr>
      <vt:lpstr>PowerPoint Presentation</vt:lpstr>
      <vt:lpstr>PowerPoint Presentation</vt:lpstr>
      <vt:lpstr>PowerPoint Presentation</vt:lpstr>
      <vt:lpstr>Budget Maintenance (Journals)</vt:lpstr>
      <vt:lpstr>Budget Ledgers &amp; Ledger Groups</vt:lpstr>
      <vt:lpstr>PowerPoint Presentation</vt:lpstr>
      <vt:lpstr>Cash Control</vt:lpstr>
      <vt:lpstr>PowerPoint Presentation</vt:lpstr>
      <vt:lpstr>State Revenue Estimate</vt:lpstr>
      <vt:lpstr>PowerPoint Presentation</vt:lpstr>
      <vt:lpstr>Agency Revenue Estimate</vt:lpstr>
      <vt:lpstr>PowerPoint Presentation</vt:lpstr>
      <vt:lpstr>  Appropriation Budget</vt:lpstr>
      <vt:lpstr>PowerPoint Presentation</vt:lpstr>
      <vt:lpstr>PowerPoint Presentation</vt:lpstr>
      <vt:lpstr>  Allotment Budget</vt:lpstr>
      <vt:lpstr>PowerPoint Presentation</vt:lpstr>
      <vt:lpstr>Allotment Example</vt:lpstr>
      <vt:lpstr>PowerPoint Presentation</vt:lpstr>
      <vt:lpstr>Agency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 / Grant Budgets</vt:lpstr>
      <vt:lpstr>PowerPoint Presentation</vt:lpstr>
      <vt:lpstr>PowerPoint Presentation</vt:lpstr>
      <vt:lpstr>PowerPoint Presentation</vt:lpstr>
      <vt:lpstr>PowerPoint Presentation</vt:lpstr>
      <vt:lpstr>Agency Examples </vt:lpstr>
      <vt:lpstr>Agency Examples </vt:lpstr>
      <vt:lpstr>Agency Examples </vt:lpstr>
      <vt:lpstr>FIN Agency Budget Task</vt:lpstr>
      <vt:lpstr>2022 Agency FIN Budget Selection Form:</vt:lpstr>
      <vt:lpstr>Track Budget Selection</vt:lpstr>
      <vt:lpstr>Example:  Changed to Ruleset 4</vt:lpstr>
      <vt:lpstr>Example of Dept Track Tree to submit</vt:lpstr>
      <vt:lpstr>PowerPoint Presentation</vt:lpstr>
      <vt:lpstr>Control Budget Selection</vt:lpstr>
      <vt:lpstr>Control &amp; Track Budget Selection</vt:lpstr>
      <vt:lpstr>Track Without Budget Selection</vt:lpstr>
      <vt:lpstr>PowerPoint Presentation</vt:lpstr>
      <vt:lpstr>Loading Budget/GL Journals</vt:lpstr>
      <vt:lpstr>Chartfields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Structures Workshop Presentation</dc:title>
  <dc:creator>Thomas, Erica</dc:creator>
  <cp:lastModifiedBy>Miller, Randall</cp:lastModifiedBy>
  <cp:revision>1282</cp:revision>
  <cp:lastPrinted>2018-03-08T19:33:34Z</cp:lastPrinted>
  <dcterms:created xsi:type="dcterms:W3CDTF">2001-10-24T13:28:38Z</dcterms:created>
  <dcterms:modified xsi:type="dcterms:W3CDTF">2021-03-09T16:29:25Z</dcterms:modified>
</cp:coreProperties>
</file>